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1"/>
  </p:notesMasterIdLst>
  <p:handoutMasterIdLst>
    <p:handoutMasterId r:id="rId52"/>
  </p:handoutMasterIdLst>
  <p:sldIdLst>
    <p:sldId id="256" r:id="rId2"/>
    <p:sldId id="257" r:id="rId3"/>
    <p:sldId id="262" r:id="rId4"/>
    <p:sldId id="265" r:id="rId5"/>
    <p:sldId id="263" r:id="rId6"/>
    <p:sldId id="264" r:id="rId7"/>
    <p:sldId id="266" r:id="rId8"/>
    <p:sldId id="267" r:id="rId9"/>
    <p:sldId id="258" r:id="rId10"/>
    <p:sldId id="260" r:id="rId11"/>
    <p:sldId id="261" r:id="rId12"/>
    <p:sldId id="268" r:id="rId13"/>
    <p:sldId id="269" r:id="rId14"/>
    <p:sldId id="270" r:id="rId15"/>
    <p:sldId id="271" r:id="rId16"/>
    <p:sldId id="272" r:id="rId17"/>
    <p:sldId id="273" r:id="rId18"/>
    <p:sldId id="275" r:id="rId19"/>
    <p:sldId id="274" r:id="rId20"/>
    <p:sldId id="276" r:id="rId21"/>
    <p:sldId id="277" r:id="rId22"/>
    <p:sldId id="278" r:id="rId23"/>
    <p:sldId id="279" r:id="rId24"/>
    <p:sldId id="280" r:id="rId25"/>
    <p:sldId id="282" r:id="rId26"/>
    <p:sldId id="283" r:id="rId27"/>
    <p:sldId id="281" r:id="rId28"/>
    <p:sldId id="286" r:id="rId29"/>
    <p:sldId id="287" r:id="rId30"/>
    <p:sldId id="284" r:id="rId31"/>
    <p:sldId id="285" r:id="rId32"/>
    <p:sldId id="288" r:id="rId33"/>
    <p:sldId id="289" r:id="rId34"/>
    <p:sldId id="290" r:id="rId35"/>
    <p:sldId id="291" r:id="rId36"/>
    <p:sldId id="293" r:id="rId37"/>
    <p:sldId id="292" r:id="rId38"/>
    <p:sldId id="304" r:id="rId39"/>
    <p:sldId id="305" r:id="rId40"/>
    <p:sldId id="294" r:id="rId41"/>
    <p:sldId id="295" r:id="rId42"/>
    <p:sldId id="296" r:id="rId43"/>
    <p:sldId id="297" r:id="rId44"/>
    <p:sldId id="298" r:id="rId45"/>
    <p:sldId id="299" r:id="rId46"/>
    <p:sldId id="300" r:id="rId47"/>
    <p:sldId id="301" r:id="rId48"/>
    <p:sldId id="302" r:id="rId49"/>
    <p:sldId id="303" r:id="rId50"/>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4404" autoAdjust="0"/>
  </p:normalViewPr>
  <p:slideViewPr>
    <p:cSldViewPr snapToGrid="0">
      <p:cViewPr varScale="1">
        <p:scale>
          <a:sx n="70" d="100"/>
          <a:sy n="70" d="100"/>
        </p:scale>
        <p:origin x="5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31422C3B-03B1-4D24-81BF-8DE80531513C}" type="datetimeFigureOut">
              <a:rPr kumimoji="1" lang="ja-JP" altLang="en-US" smtClean="0"/>
              <a:t>2018/7/5</a:t>
            </a:fld>
            <a:endParaRPr kumimoji="1" lang="ja-JP" altLang="en-US"/>
          </a:p>
        </p:txBody>
      </p:sp>
      <p:sp>
        <p:nvSpPr>
          <p:cNvPr id="4" name="フッター プレースホルダー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40DC486B-DAD8-4769-A06E-62E8D3AFB7EA}" type="slidenum">
              <a:rPr kumimoji="1" lang="ja-JP" altLang="en-US" smtClean="0"/>
              <a:t>‹#›</a:t>
            </a:fld>
            <a:endParaRPr kumimoji="1" lang="ja-JP" altLang="en-US"/>
          </a:p>
        </p:txBody>
      </p:sp>
    </p:spTree>
    <p:extLst>
      <p:ext uri="{BB962C8B-B14F-4D97-AF65-F5344CB8AC3E}">
        <p14:creationId xmlns:p14="http://schemas.microsoft.com/office/powerpoint/2010/main" val="428451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2B7E341C-794B-4879-AE11-85889C2E8A7D}" type="datetimeFigureOut">
              <a:rPr kumimoji="1" lang="ja-JP" altLang="en-US" smtClean="0"/>
              <a:t>2018/7/5</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6D032BD2-A470-4DB5-BDBA-D45A9CB76566}" type="slidenum">
              <a:rPr kumimoji="1" lang="ja-JP" altLang="en-US" smtClean="0"/>
              <a:t>‹#›</a:t>
            </a:fld>
            <a:endParaRPr kumimoji="1" lang="ja-JP" altLang="en-US"/>
          </a:p>
        </p:txBody>
      </p:sp>
    </p:spTree>
    <p:extLst>
      <p:ext uri="{BB962C8B-B14F-4D97-AF65-F5344CB8AC3E}">
        <p14:creationId xmlns:p14="http://schemas.microsoft.com/office/powerpoint/2010/main" val="40353559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D032BD2-A470-4DB5-BDBA-D45A9CB76566}" type="slidenum">
              <a:rPr kumimoji="1" lang="ja-JP" altLang="en-US" smtClean="0"/>
              <a:t>1</a:t>
            </a:fld>
            <a:endParaRPr kumimoji="1" lang="ja-JP" altLang="en-US"/>
          </a:p>
        </p:txBody>
      </p:sp>
    </p:spTree>
    <p:extLst>
      <p:ext uri="{BB962C8B-B14F-4D97-AF65-F5344CB8AC3E}">
        <p14:creationId xmlns:p14="http://schemas.microsoft.com/office/powerpoint/2010/main" val="2691634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08838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2829072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8442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91665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01997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380448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95577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2431283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92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131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4F3231-08B8-4301-A611-5D0ED6F98098}" type="datetimeFigureOut">
              <a:rPr kumimoji="1" lang="ja-JP" altLang="en-US" smtClean="0"/>
              <a:t>2018/7/5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80476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lumMod val="20000"/>
                <a:lumOff val="80000"/>
              </a:schemeClr>
            </a:gs>
            <a:gs pos="39000">
              <a:schemeClr val="bg1"/>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F3231-08B8-4301-A611-5D0ED6F98098}" type="datetimeFigureOut">
              <a:rPr kumimoji="1" lang="ja-JP" altLang="en-US" smtClean="0"/>
              <a:t>2018/7/5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5480F-57B2-46C3-B770-A81E7A61680B}" type="slidenum">
              <a:rPr kumimoji="1" lang="ja-JP" altLang="en-US" smtClean="0"/>
              <a:t>‹#›</a:t>
            </a:fld>
            <a:endParaRPr kumimoji="1" lang="ja-JP" altLang="en-US"/>
          </a:p>
        </p:txBody>
      </p:sp>
    </p:spTree>
    <p:extLst>
      <p:ext uri="{BB962C8B-B14F-4D97-AF65-F5344CB8AC3E}">
        <p14:creationId xmlns:p14="http://schemas.microsoft.com/office/powerpoint/2010/main" val="41955411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racpath.com/bootcamp/learning_git_gitkraken.html#i-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qiita.com/carotene4035/items/469569a5b5b9904f7d3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hyperlink" Target="http://blog.asial.co.jp/92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13367" y="1414997"/>
            <a:ext cx="9144000" cy="2387600"/>
          </a:xfrm>
        </p:spPr>
        <p:txBody>
          <a:bodyPr/>
          <a:lstStyle/>
          <a:p>
            <a:r>
              <a:rPr kumimoji="1" lang="en-US" altLang="ja-JP" dirty="0" err="1" smtClean="0">
                <a:latin typeface="HGS創英ﾌﾟﾚｾﾞﾝｽEB" panose="02020800000000000000" pitchFamily="18" charset="-128"/>
                <a:ea typeface="HGS創英ﾌﾟﾚｾﾞﾝｽEB" panose="02020800000000000000" pitchFamily="18" charset="-128"/>
              </a:rPr>
              <a:t>GitKraken</a:t>
            </a:r>
            <a:r>
              <a:rPr kumimoji="1" lang="en-US" altLang="ja-JP" dirty="0" smtClean="0">
                <a:latin typeface="HGS創英ﾌﾟﾚｾﾞﾝｽEB" panose="02020800000000000000" pitchFamily="18" charset="-128"/>
                <a:ea typeface="HGS創英ﾌﾟﾚｾﾞﾝｽEB" panose="02020800000000000000" pitchFamily="18" charset="-128"/>
              </a:rPr>
              <a:t> Study</a:t>
            </a:r>
            <a:endParaRPr kumimoji="1" lang="ja-JP" altLang="en-US" dirty="0">
              <a:latin typeface="HGS創英ﾌﾟﾚｾﾞﾝｽEB" panose="02020800000000000000" pitchFamily="18" charset="-128"/>
              <a:ea typeface="HGS創英ﾌﾟﾚｾﾞﾝｽEB" panose="02020800000000000000" pitchFamily="18" charset="-128"/>
            </a:endParaRPr>
          </a:p>
        </p:txBody>
      </p:sp>
      <p:sp>
        <p:nvSpPr>
          <p:cNvPr id="3" name="テキスト ボックス 2"/>
          <p:cNvSpPr txBox="1"/>
          <p:nvPr/>
        </p:nvSpPr>
        <p:spPr>
          <a:xfrm>
            <a:off x="3211032" y="5964866"/>
            <a:ext cx="8580476" cy="923330"/>
          </a:xfrm>
          <a:prstGeom prst="rect">
            <a:avLst/>
          </a:prstGeom>
          <a:noFill/>
        </p:spPr>
        <p:txBody>
          <a:bodyPr wrap="square" rtlCol="0">
            <a:spAutoFit/>
          </a:bodyPr>
          <a:lstStyle/>
          <a:p>
            <a:r>
              <a:rPr lang="ja-JP" altLang="en-US" dirty="0" smtClean="0"/>
              <a:t>参照：</a:t>
            </a:r>
            <a:r>
              <a:rPr lang="en-US" altLang="ja-JP" dirty="0" smtClean="0">
                <a:hlinkClick r:id="rId3"/>
              </a:rPr>
              <a:t>http</a:t>
            </a:r>
            <a:r>
              <a:rPr lang="en-US" altLang="ja-JP" dirty="0">
                <a:hlinkClick r:id="rId3"/>
              </a:rPr>
              <a:t>://</a:t>
            </a:r>
            <a:r>
              <a:rPr lang="en-US" altLang="ja-JP" dirty="0" smtClean="0">
                <a:hlinkClick r:id="rId3"/>
              </a:rPr>
              <a:t>tracpath.com/bootcamp/learning_git_gitkraken.html#i-5</a:t>
            </a:r>
            <a:endParaRPr lang="en-US" altLang="ja-JP" dirty="0" smtClean="0"/>
          </a:p>
          <a:p>
            <a:r>
              <a:rPr kumimoji="1" lang="ja-JP" altLang="en-US" dirty="0" smtClean="0"/>
              <a:t>おまけ：</a:t>
            </a:r>
            <a:r>
              <a:rPr lang="en-US" altLang="ja-JP" dirty="0">
                <a:hlinkClick r:id="rId4"/>
              </a:rPr>
              <a:t>https://</a:t>
            </a:r>
            <a:r>
              <a:rPr lang="en-US" altLang="ja-JP" dirty="0" smtClean="0">
                <a:hlinkClick r:id="rId4"/>
              </a:rPr>
              <a:t>qiita.com/carotene4035/items/469569a5b5b9904f7d32</a:t>
            </a:r>
            <a:endParaRPr lang="en-US" altLang="ja-JP" dirty="0" smtClean="0"/>
          </a:p>
          <a:p>
            <a:endParaRPr lang="en-US" altLang="ja-JP" dirty="0" smtClean="0"/>
          </a:p>
        </p:txBody>
      </p:sp>
    </p:spTree>
    <p:extLst>
      <p:ext uri="{BB962C8B-B14F-4D97-AF65-F5344CB8AC3E}">
        <p14:creationId xmlns:p14="http://schemas.microsoft.com/office/powerpoint/2010/main" val="3127964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p:cNvSpPr/>
          <p:nvPr/>
        </p:nvSpPr>
        <p:spPr>
          <a:xfrm>
            <a:off x="723014" y="4688958"/>
            <a:ext cx="5135526" cy="187133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ローカル</a:t>
            </a:r>
            <a:endParaRPr kumimoji="1" lang="ja-JP" altLang="en-US" sz="4000" dirty="0"/>
          </a:p>
        </p:txBody>
      </p:sp>
      <p:sp>
        <p:nvSpPr>
          <p:cNvPr id="5" name="楕円 4"/>
          <p:cNvSpPr/>
          <p:nvPr/>
        </p:nvSpPr>
        <p:spPr>
          <a:xfrm>
            <a:off x="723014" y="450112"/>
            <a:ext cx="5135526" cy="187133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リモート</a:t>
            </a:r>
            <a:endParaRPr kumimoji="1" lang="ja-JP" altLang="en-US" sz="4000" dirty="0"/>
          </a:p>
        </p:txBody>
      </p:sp>
      <p:cxnSp>
        <p:nvCxnSpPr>
          <p:cNvPr id="7" name="直線矢印コネクタ 6"/>
          <p:cNvCxnSpPr>
            <a:stCxn id="5" idx="3"/>
            <a:endCxn id="4" idx="1"/>
          </p:cNvCxnSpPr>
          <p:nvPr/>
        </p:nvCxnSpPr>
        <p:spPr>
          <a:xfrm>
            <a:off x="1475094" y="2047392"/>
            <a:ext cx="0" cy="29156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4" idx="7"/>
            <a:endCxn id="5" idx="5"/>
          </p:cNvCxnSpPr>
          <p:nvPr/>
        </p:nvCxnSpPr>
        <p:spPr>
          <a:xfrm flipV="1">
            <a:off x="5106460" y="2047392"/>
            <a:ext cx="0" cy="29156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82772" y="3030279"/>
            <a:ext cx="946298" cy="584775"/>
          </a:xfrm>
          <a:prstGeom prst="rect">
            <a:avLst/>
          </a:prstGeom>
          <a:noFill/>
        </p:spPr>
        <p:txBody>
          <a:bodyPr wrap="square" rtlCol="0">
            <a:spAutoFit/>
          </a:bodyPr>
          <a:lstStyle/>
          <a:p>
            <a:r>
              <a:rPr kumimoji="1" lang="en-US" altLang="ja-JP" sz="3200" dirty="0" smtClean="0"/>
              <a:t>pull</a:t>
            </a:r>
            <a:endParaRPr kumimoji="1" lang="ja-JP" altLang="en-US" sz="3200" dirty="0"/>
          </a:p>
        </p:txBody>
      </p:sp>
      <p:sp>
        <p:nvSpPr>
          <p:cNvPr id="13" name="テキスト ボックス 12"/>
          <p:cNvSpPr txBox="1"/>
          <p:nvPr/>
        </p:nvSpPr>
        <p:spPr>
          <a:xfrm>
            <a:off x="3944679" y="3030279"/>
            <a:ext cx="1116420" cy="584775"/>
          </a:xfrm>
          <a:prstGeom prst="rect">
            <a:avLst/>
          </a:prstGeom>
          <a:noFill/>
        </p:spPr>
        <p:txBody>
          <a:bodyPr wrap="square" rtlCol="0">
            <a:spAutoFit/>
          </a:bodyPr>
          <a:lstStyle/>
          <a:p>
            <a:r>
              <a:rPr kumimoji="1" lang="en-US" altLang="ja-JP" sz="3200" dirty="0" smtClean="0"/>
              <a:t>push</a:t>
            </a:r>
            <a:endParaRPr kumimoji="1" lang="ja-JP" altLang="en-US" sz="3200" dirty="0"/>
          </a:p>
        </p:txBody>
      </p:sp>
      <p:sp>
        <p:nvSpPr>
          <p:cNvPr id="15" name="テキスト ボックス 14"/>
          <p:cNvSpPr txBox="1"/>
          <p:nvPr/>
        </p:nvSpPr>
        <p:spPr>
          <a:xfrm>
            <a:off x="5986130" y="276447"/>
            <a:ext cx="5879805" cy="5786199"/>
          </a:xfrm>
          <a:prstGeom prst="rect">
            <a:avLst/>
          </a:prstGeom>
          <a:noFill/>
        </p:spPr>
        <p:txBody>
          <a:bodyPr wrap="square" rtlCol="0">
            <a:spAutoFit/>
          </a:bodyPr>
          <a:lstStyle/>
          <a:p>
            <a:pPr marL="285750" indent="-285750">
              <a:buFont typeface="Arial" panose="020B0604020202020204" pitchFamily="34" charset="0"/>
              <a:buChar char="•"/>
            </a:pPr>
            <a:r>
              <a:rPr lang="ja-JP" altLang="en-US" sz="3200" dirty="0" smtClean="0"/>
              <a:t>リモートはネット上だと思ってもらえれば結構</a:t>
            </a:r>
            <a:r>
              <a:rPr lang="en-US" altLang="ja-JP" sz="3200" dirty="0" smtClean="0"/>
              <a:t>(</a:t>
            </a:r>
            <a:r>
              <a:rPr lang="ja-JP" altLang="en-US" sz="3200" dirty="0" smtClean="0"/>
              <a:t>僕もよくわかってない</a:t>
            </a:r>
            <a:r>
              <a:rPr lang="en-US" altLang="ja-JP" sz="3200" dirty="0" smtClean="0"/>
              <a:t>)</a:t>
            </a:r>
          </a:p>
          <a:p>
            <a:pPr marL="285750" indent="-285750">
              <a:buFont typeface="Arial" panose="020B0604020202020204" pitchFamily="34" charset="0"/>
              <a:buChar char="•"/>
            </a:pPr>
            <a:endParaRPr lang="en-US" altLang="ja-JP" sz="3200" dirty="0"/>
          </a:p>
          <a:p>
            <a:pPr marL="285750" indent="-285750">
              <a:buFont typeface="Arial" panose="020B0604020202020204" pitchFamily="34" charset="0"/>
              <a:buChar char="•"/>
            </a:pPr>
            <a:r>
              <a:rPr lang="ja-JP" altLang="en-US" sz="3200" dirty="0" smtClean="0"/>
              <a:t>ローカルは自身の</a:t>
            </a:r>
            <a:r>
              <a:rPr lang="en-US" altLang="ja-JP" sz="3200" dirty="0" smtClean="0"/>
              <a:t>PC</a:t>
            </a:r>
          </a:p>
          <a:p>
            <a:pPr marL="285750" indent="-285750">
              <a:buFont typeface="Arial" panose="020B0604020202020204" pitchFamily="34" charset="0"/>
              <a:buChar char="•"/>
            </a:pPr>
            <a:endParaRPr lang="en-US" altLang="ja-JP" sz="3200" dirty="0"/>
          </a:p>
          <a:p>
            <a:pPr marL="285750" indent="-285750">
              <a:buFont typeface="Arial" panose="020B0604020202020204" pitchFamily="34" charset="0"/>
              <a:buChar char="•"/>
            </a:pPr>
            <a:r>
              <a:rPr lang="en-US" altLang="ja-JP" sz="3200" dirty="0" smtClean="0"/>
              <a:t>push</a:t>
            </a:r>
            <a:r>
              <a:rPr lang="ja-JP" altLang="en-US" sz="3200" dirty="0" smtClean="0"/>
              <a:t>する前には必ずローカルの更新記録を最新にする</a:t>
            </a:r>
            <a:r>
              <a:rPr lang="en-US" altLang="ja-JP" sz="3200" dirty="0" smtClean="0"/>
              <a:t>(pull</a:t>
            </a:r>
            <a:r>
              <a:rPr lang="ja-JP" altLang="en-US" sz="3200" dirty="0" smtClean="0"/>
              <a:t>する</a:t>
            </a:r>
            <a:r>
              <a:rPr lang="en-US" altLang="ja-JP" sz="3200" dirty="0" smtClean="0"/>
              <a:t>)</a:t>
            </a:r>
          </a:p>
          <a:p>
            <a:pPr marL="285750" indent="-285750">
              <a:buFont typeface="Arial" panose="020B0604020202020204" pitchFamily="34" charset="0"/>
              <a:buChar char="•"/>
            </a:pPr>
            <a:endParaRPr lang="en-US" altLang="ja-JP" sz="3200" dirty="0"/>
          </a:p>
          <a:p>
            <a:endParaRPr lang="en-US" altLang="ja-JP" sz="3200" dirty="0"/>
          </a:p>
          <a:p>
            <a:pPr marL="285750" indent="-285750">
              <a:buFont typeface="Arial" panose="020B0604020202020204" pitchFamily="34" charset="0"/>
              <a:buChar char="•"/>
            </a:pPr>
            <a:endParaRPr kumimoji="1" lang="en-US" altLang="ja-JP" dirty="0" smtClean="0"/>
          </a:p>
        </p:txBody>
      </p:sp>
    </p:spTree>
    <p:extLst>
      <p:ext uri="{BB962C8B-B14F-4D97-AF65-F5344CB8AC3E}">
        <p14:creationId xmlns:p14="http://schemas.microsoft.com/office/powerpoint/2010/main" val="2952146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06475"/>
          </a:xfrm>
        </p:spPr>
        <p:txBody>
          <a:bodyPr/>
          <a:lstStyle/>
          <a:p>
            <a:r>
              <a:rPr lang="en-US" altLang="ja-JP" dirty="0" smtClean="0"/>
              <a:t>pull</a:t>
            </a:r>
            <a:r>
              <a:rPr lang="ja-JP" altLang="en-US" dirty="0" smtClean="0"/>
              <a:t>したファイルを開いてみよう</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72" y="1371600"/>
            <a:ext cx="6858000" cy="5041900"/>
          </a:xfrm>
          <a:prstGeom prst="rect">
            <a:avLst/>
          </a:prstGeom>
        </p:spPr>
      </p:pic>
      <p:sp>
        <p:nvSpPr>
          <p:cNvPr id="7" name="テキスト ボックス 6"/>
          <p:cNvSpPr txBox="1"/>
          <p:nvPr/>
        </p:nvSpPr>
        <p:spPr>
          <a:xfrm>
            <a:off x="7697971" y="1669312"/>
            <a:ext cx="4178595" cy="3539430"/>
          </a:xfrm>
          <a:prstGeom prst="rect">
            <a:avLst/>
          </a:prstGeom>
          <a:noFill/>
        </p:spPr>
        <p:txBody>
          <a:bodyPr wrap="square" rtlCol="0">
            <a:spAutoFit/>
          </a:bodyPr>
          <a:lstStyle/>
          <a:p>
            <a:r>
              <a:rPr kumimoji="1" lang="ja-JP" altLang="en-US" sz="2800" dirty="0" smtClean="0"/>
              <a:t>今回は</a:t>
            </a:r>
            <a:r>
              <a:rPr kumimoji="1" lang="en-US" altLang="ja-JP" sz="2800" dirty="0" err="1" smtClean="0"/>
              <a:t>git</a:t>
            </a:r>
            <a:r>
              <a:rPr lang="en-US" altLang="ja-JP" sz="2800" dirty="0" smtClean="0"/>
              <a:t>-VR-study</a:t>
            </a:r>
          </a:p>
          <a:p>
            <a:endParaRPr kumimoji="1" lang="en-US" altLang="ja-JP" sz="2800" dirty="0" smtClean="0"/>
          </a:p>
          <a:p>
            <a:r>
              <a:rPr kumimoji="1" lang="ja-JP" altLang="en-US" sz="2800" dirty="0" smtClean="0"/>
              <a:t>ここでファイルを更新したり追加したりすると</a:t>
            </a:r>
            <a:r>
              <a:rPr kumimoji="1" lang="en-US" altLang="ja-JP" sz="2800" dirty="0" err="1" smtClean="0"/>
              <a:t>GitKraken</a:t>
            </a:r>
            <a:r>
              <a:rPr kumimoji="1" lang="ja-JP" altLang="en-US" sz="2800" dirty="0" smtClean="0"/>
              <a:t>に反映される</a:t>
            </a:r>
            <a:endParaRPr kumimoji="1" lang="en-US" altLang="ja-JP" sz="2800" dirty="0" smtClean="0"/>
          </a:p>
          <a:p>
            <a:endParaRPr lang="en-US" altLang="ja-JP" sz="2800" dirty="0"/>
          </a:p>
          <a:p>
            <a:r>
              <a:rPr kumimoji="1" lang="ja-JP" altLang="en-US" sz="2800" dirty="0" smtClean="0"/>
              <a:t>試しにメモ帳に何か書いてここに保存してみよう</a:t>
            </a:r>
            <a:endParaRPr kumimoji="1" lang="ja-JP" altLang="en-US" sz="2800" dirty="0"/>
          </a:p>
        </p:txBody>
      </p:sp>
    </p:spTree>
    <p:extLst>
      <p:ext uri="{BB962C8B-B14F-4D97-AF65-F5344CB8AC3E}">
        <p14:creationId xmlns:p14="http://schemas.microsoft.com/office/powerpoint/2010/main" val="1559969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63945"/>
          </a:xfrm>
        </p:spPr>
        <p:txBody>
          <a:bodyPr/>
          <a:lstStyle/>
          <a:p>
            <a:r>
              <a:rPr lang="ja-JP" altLang="en-US" dirty="0" smtClean="0"/>
              <a:t>さぁ</a:t>
            </a:r>
            <a:r>
              <a:rPr lang="en-US" altLang="ja-JP" dirty="0" smtClean="0"/>
              <a:t>commit(</a:t>
            </a:r>
            <a:r>
              <a:rPr lang="ja-JP" altLang="en-US" dirty="0" smtClean="0"/>
              <a:t>綴りあってる？</a:t>
            </a:r>
            <a:r>
              <a:rPr lang="en-US" altLang="ja-JP" dirty="0" smtClean="0"/>
              <a:t>)</a:t>
            </a:r>
            <a:r>
              <a:rPr lang="ja-JP" altLang="en-US" dirty="0" smtClean="0"/>
              <a:t>だ</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97" y="1527544"/>
            <a:ext cx="6584950" cy="4419600"/>
          </a:xfrm>
          <a:prstGeom prst="rect">
            <a:avLst/>
          </a:prstGeom>
        </p:spPr>
      </p:pic>
      <p:sp>
        <p:nvSpPr>
          <p:cNvPr id="4" name="正方形/長方形 3"/>
          <p:cNvSpPr/>
          <p:nvPr/>
        </p:nvSpPr>
        <p:spPr>
          <a:xfrm>
            <a:off x="7347098" y="1527544"/>
            <a:ext cx="4412511" cy="2395870"/>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真ん中の画面に何か増えました</a:t>
            </a:r>
            <a:endParaRPr kumimoji="1" lang="en-US" altLang="ja-JP" sz="3200" dirty="0" smtClean="0"/>
          </a:p>
          <a:p>
            <a:pPr algn="ctr"/>
            <a:endParaRPr lang="en-US" altLang="ja-JP" sz="3200" dirty="0"/>
          </a:p>
          <a:p>
            <a:pPr algn="ctr"/>
            <a:r>
              <a:rPr kumimoji="1" lang="ja-JP" altLang="en-US" sz="3200" dirty="0" smtClean="0"/>
              <a:t>これをクリックします</a:t>
            </a:r>
            <a:endParaRPr kumimoji="1" lang="ja-JP" altLang="en-US" sz="3200" dirty="0"/>
          </a:p>
        </p:txBody>
      </p:sp>
      <p:cxnSp>
        <p:nvCxnSpPr>
          <p:cNvPr id="6" name="直線矢印コネクタ 5"/>
          <p:cNvCxnSpPr>
            <a:stCxn id="4" idx="1"/>
          </p:cNvCxnSpPr>
          <p:nvPr/>
        </p:nvCxnSpPr>
        <p:spPr>
          <a:xfrm flipH="1" flipV="1">
            <a:off x="4295553" y="2169042"/>
            <a:ext cx="3051545" cy="5564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85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15089"/>
          </a:xfrm>
        </p:spPr>
        <p:txBody>
          <a:bodyPr/>
          <a:lstStyle/>
          <a:p>
            <a:r>
              <a:rPr kumimoji="1" lang="en-US" altLang="ja-JP" dirty="0" smtClean="0"/>
              <a:t>commit</a:t>
            </a:r>
            <a:r>
              <a:rPr kumimoji="1" lang="ja-JP" altLang="en-US" dirty="0" smtClean="0"/>
              <a:t>♪</a:t>
            </a:r>
            <a:r>
              <a:rPr kumimoji="1" lang="en-US" altLang="ja-JP" dirty="0" smtClean="0"/>
              <a:t>commit</a:t>
            </a:r>
            <a:r>
              <a:rPr kumimoji="1" lang="ja-JP" altLang="en-US"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41" y="996950"/>
            <a:ext cx="3822700" cy="5778500"/>
          </a:xfrm>
          <a:prstGeom prst="rect">
            <a:avLst/>
          </a:prstGeom>
        </p:spPr>
      </p:pic>
      <p:sp>
        <p:nvSpPr>
          <p:cNvPr id="5" name="テキスト ボックス 4"/>
          <p:cNvSpPr txBox="1"/>
          <p:nvPr/>
        </p:nvSpPr>
        <p:spPr>
          <a:xfrm>
            <a:off x="5156791" y="1757990"/>
            <a:ext cx="6049925" cy="4031873"/>
          </a:xfrm>
          <a:prstGeom prst="rect">
            <a:avLst/>
          </a:prstGeom>
          <a:noFill/>
        </p:spPr>
        <p:txBody>
          <a:bodyPr wrap="square" rtlCol="0">
            <a:spAutoFit/>
          </a:bodyPr>
          <a:lstStyle/>
          <a:p>
            <a:r>
              <a:rPr kumimoji="1" lang="ja-JP" altLang="en-US" sz="3200" dirty="0" smtClean="0"/>
              <a:t>・画面右側はこうなってるはず</a:t>
            </a:r>
            <a:endParaRPr kumimoji="1" lang="en-US" altLang="ja-JP" sz="3200" dirty="0" smtClean="0"/>
          </a:p>
          <a:p>
            <a:endParaRPr lang="en-US" altLang="ja-JP" sz="3200" dirty="0"/>
          </a:p>
          <a:p>
            <a:r>
              <a:rPr kumimoji="1" lang="ja-JP" altLang="en-US" sz="3200" dirty="0" smtClean="0"/>
              <a:t>・今から</a:t>
            </a:r>
            <a:r>
              <a:rPr kumimoji="1" lang="en-US" altLang="ja-JP" sz="3200" dirty="0" smtClean="0"/>
              <a:t>commit</a:t>
            </a:r>
            <a:r>
              <a:rPr kumimoji="1" lang="ja-JP" altLang="en-US" sz="3200" dirty="0" smtClean="0"/>
              <a:t>するファイルを選択します</a:t>
            </a:r>
            <a:endParaRPr kumimoji="1" lang="en-US" altLang="ja-JP" sz="3200" dirty="0" smtClean="0"/>
          </a:p>
          <a:p>
            <a:endParaRPr lang="en-US" altLang="ja-JP" sz="3200" dirty="0"/>
          </a:p>
          <a:p>
            <a:r>
              <a:rPr kumimoji="1" lang="ja-JP" altLang="en-US" sz="3200" dirty="0" smtClean="0"/>
              <a:t>・</a:t>
            </a:r>
            <a:r>
              <a:rPr kumimoji="1" lang="en-US" altLang="ja-JP" sz="3200" dirty="0" smtClean="0"/>
              <a:t>”Stage all changes”</a:t>
            </a:r>
            <a:r>
              <a:rPr kumimoji="1" lang="ja-JP" altLang="en-US" sz="3200" dirty="0" smtClean="0"/>
              <a:t>を押すとこのファイルが</a:t>
            </a:r>
            <a:endParaRPr lang="en-US" altLang="ja-JP" sz="3200" dirty="0"/>
          </a:p>
          <a:p>
            <a:r>
              <a:rPr kumimoji="1" lang="en-US" altLang="ja-JP" sz="3200" dirty="0" smtClean="0"/>
              <a:t>    “Staged Files”</a:t>
            </a:r>
            <a:r>
              <a:rPr kumimoji="1" lang="ja-JP" altLang="en-US" sz="3200" dirty="0" smtClean="0"/>
              <a:t>に移動します</a:t>
            </a:r>
            <a:endParaRPr kumimoji="1" lang="ja-JP" altLang="en-US" sz="3200" dirty="0"/>
          </a:p>
        </p:txBody>
      </p:sp>
    </p:spTree>
    <p:extLst>
      <p:ext uri="{BB962C8B-B14F-4D97-AF65-F5344CB8AC3E}">
        <p14:creationId xmlns:p14="http://schemas.microsoft.com/office/powerpoint/2010/main" val="418781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7568" y="138223"/>
            <a:ext cx="10515600" cy="836354"/>
          </a:xfrm>
        </p:spPr>
        <p:txBody>
          <a:bodyPr/>
          <a:lstStyle/>
          <a:p>
            <a:r>
              <a:rPr kumimoji="1" lang="ja-JP" altLang="en-US" dirty="0" smtClean="0"/>
              <a:t>さぁ</a:t>
            </a:r>
            <a:r>
              <a:rPr kumimoji="1" lang="en-US" altLang="ja-JP" dirty="0" smtClean="0"/>
              <a:t>commit</a:t>
            </a:r>
            <a:r>
              <a:rPr kumimoji="1" lang="ja-JP" altLang="en-US" dirty="0" smtClean="0"/>
              <a:t>だ</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43" y="974577"/>
            <a:ext cx="3797300" cy="5759450"/>
          </a:xfrm>
          <a:prstGeom prst="rect">
            <a:avLst/>
          </a:prstGeom>
        </p:spPr>
      </p:pic>
      <p:cxnSp>
        <p:nvCxnSpPr>
          <p:cNvPr id="6" name="直線矢印コネクタ 5"/>
          <p:cNvCxnSpPr/>
          <p:nvPr/>
        </p:nvCxnSpPr>
        <p:spPr>
          <a:xfrm>
            <a:off x="2076893" y="2094614"/>
            <a:ext cx="0" cy="13928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角丸四角形 6"/>
          <p:cNvSpPr/>
          <p:nvPr/>
        </p:nvSpPr>
        <p:spPr>
          <a:xfrm>
            <a:off x="4954771" y="1084520"/>
            <a:ext cx="4667693" cy="2402959"/>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smtClean="0"/>
              <a:t>こんな感じに移動します</a:t>
            </a:r>
            <a:endParaRPr kumimoji="1" lang="en-US" altLang="ja-JP" sz="2400" dirty="0" smtClean="0"/>
          </a:p>
          <a:p>
            <a:pPr algn="ctr"/>
            <a:endParaRPr lang="en-US" altLang="ja-JP" sz="2400" dirty="0"/>
          </a:p>
          <a:p>
            <a:pPr algn="ctr"/>
            <a:r>
              <a:rPr kumimoji="1" lang="ja-JP" altLang="en-US" sz="2400" dirty="0" smtClean="0"/>
              <a:t>最後に</a:t>
            </a:r>
            <a:r>
              <a:rPr kumimoji="1" lang="en-US" altLang="ja-JP" sz="2400" dirty="0" smtClean="0"/>
              <a:t>”</a:t>
            </a:r>
            <a:r>
              <a:rPr lang="en-US" altLang="ja-JP" sz="2400" dirty="0" smtClean="0"/>
              <a:t>C</a:t>
            </a:r>
            <a:r>
              <a:rPr kumimoji="1" lang="en-US" altLang="ja-JP" sz="2400" dirty="0" smtClean="0"/>
              <a:t>ommit Message”</a:t>
            </a:r>
          </a:p>
          <a:p>
            <a:pPr algn="ctr"/>
            <a:r>
              <a:rPr lang="ja-JP" altLang="en-US" sz="2400" dirty="0" smtClean="0"/>
              <a:t>にメッセージをうち込みま</a:t>
            </a:r>
            <a:r>
              <a:rPr lang="ja-JP" altLang="en-US" sz="2400" dirty="0"/>
              <a:t>す</a:t>
            </a:r>
            <a:endParaRPr lang="en-US" altLang="ja-JP" sz="2400" dirty="0" smtClean="0"/>
          </a:p>
        </p:txBody>
      </p:sp>
      <p:cxnSp>
        <p:nvCxnSpPr>
          <p:cNvPr id="9" name="直線矢印コネクタ 8"/>
          <p:cNvCxnSpPr>
            <a:stCxn id="7" idx="1"/>
          </p:cNvCxnSpPr>
          <p:nvPr/>
        </p:nvCxnSpPr>
        <p:spPr>
          <a:xfrm flipH="1">
            <a:off x="1967023" y="2286000"/>
            <a:ext cx="2987748" cy="2860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角丸四角形 9"/>
          <p:cNvSpPr/>
          <p:nvPr/>
        </p:nvSpPr>
        <p:spPr>
          <a:xfrm>
            <a:off x="4954771" y="4774019"/>
            <a:ext cx="5231220" cy="1860697"/>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600" dirty="0" smtClean="0"/>
              <a:t>緑のボタンを押すと</a:t>
            </a:r>
            <a:r>
              <a:rPr kumimoji="1" lang="en-US" altLang="ja-JP" sz="3600" dirty="0" smtClean="0"/>
              <a:t>commit</a:t>
            </a:r>
            <a:r>
              <a:rPr kumimoji="1" lang="ja-JP" altLang="en-US" sz="3600" dirty="0" smtClean="0"/>
              <a:t>完了です</a:t>
            </a:r>
            <a:endParaRPr kumimoji="1" lang="ja-JP" altLang="en-US" sz="3600" dirty="0"/>
          </a:p>
        </p:txBody>
      </p:sp>
    </p:spTree>
    <p:extLst>
      <p:ext uri="{BB962C8B-B14F-4D97-AF65-F5344CB8AC3E}">
        <p14:creationId xmlns:p14="http://schemas.microsoft.com/office/powerpoint/2010/main" val="200331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48168"/>
            <a:ext cx="10515600" cy="804456"/>
          </a:xfrm>
        </p:spPr>
        <p:txBody>
          <a:bodyPr/>
          <a:lstStyle/>
          <a:p>
            <a:r>
              <a:rPr kumimoji="1" lang="ja-JP" altLang="en-US" dirty="0" smtClean="0"/>
              <a:t>多分こんな感じ</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03" y="1248883"/>
            <a:ext cx="7054850" cy="5295900"/>
          </a:xfrm>
          <a:prstGeom prst="rect">
            <a:avLst/>
          </a:prstGeom>
        </p:spPr>
      </p:pic>
      <p:sp>
        <p:nvSpPr>
          <p:cNvPr id="5" name="角丸四角形 4"/>
          <p:cNvSpPr/>
          <p:nvPr/>
        </p:nvSpPr>
        <p:spPr>
          <a:xfrm>
            <a:off x="7559748" y="512173"/>
            <a:ext cx="4136065" cy="1826990"/>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smtClean="0"/>
              <a:t>半透明だったものがはっきりしました</a:t>
            </a:r>
            <a:endParaRPr kumimoji="1" lang="ja-JP" altLang="en-US" sz="2800" dirty="0"/>
          </a:p>
        </p:txBody>
      </p:sp>
      <p:sp>
        <p:nvSpPr>
          <p:cNvPr id="6" name="テキスト ボックス 5"/>
          <p:cNvSpPr txBox="1"/>
          <p:nvPr/>
        </p:nvSpPr>
        <p:spPr>
          <a:xfrm>
            <a:off x="7740502" y="3125972"/>
            <a:ext cx="4093535" cy="3108543"/>
          </a:xfrm>
          <a:prstGeom prst="rect">
            <a:avLst/>
          </a:prstGeom>
          <a:noFill/>
        </p:spPr>
        <p:txBody>
          <a:bodyPr wrap="square" rtlCol="0">
            <a:spAutoFit/>
          </a:bodyPr>
          <a:lstStyle/>
          <a:p>
            <a:r>
              <a:rPr kumimoji="1" lang="ja-JP" altLang="en-US" sz="2800" dirty="0" smtClean="0"/>
              <a:t>これでローカルの中でリポジトリを更新することができました</a:t>
            </a:r>
            <a:endParaRPr kumimoji="1" lang="en-US" altLang="ja-JP" sz="2800" dirty="0" smtClean="0"/>
          </a:p>
          <a:p>
            <a:endParaRPr lang="en-US" altLang="ja-JP" sz="2800" dirty="0"/>
          </a:p>
          <a:p>
            <a:r>
              <a:rPr kumimoji="1" lang="ja-JP" altLang="en-US" sz="2800" dirty="0" smtClean="0"/>
              <a:t>次はこの更新履歴をリモートにあげていきます</a:t>
            </a:r>
            <a:r>
              <a:rPr kumimoji="1" lang="en-US" altLang="ja-JP" sz="2800" dirty="0" smtClean="0"/>
              <a:t>(push)</a:t>
            </a:r>
            <a:endParaRPr kumimoji="1" lang="ja-JP" altLang="en-US" sz="2800" dirty="0"/>
          </a:p>
        </p:txBody>
      </p:sp>
    </p:spTree>
    <p:extLst>
      <p:ext uri="{BB962C8B-B14F-4D97-AF65-F5344CB8AC3E}">
        <p14:creationId xmlns:p14="http://schemas.microsoft.com/office/powerpoint/2010/main" val="2426437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9344" y="141842"/>
            <a:ext cx="10515600" cy="985210"/>
          </a:xfrm>
        </p:spPr>
        <p:txBody>
          <a:bodyPr/>
          <a:lstStyle/>
          <a:p>
            <a:r>
              <a:rPr lang="ja-JP" altLang="en-US" dirty="0" smtClean="0"/>
              <a:t>さぁ</a:t>
            </a:r>
            <a:r>
              <a:rPr lang="en-US" altLang="ja-JP" dirty="0" smtClean="0"/>
              <a:t>push</a:t>
            </a:r>
            <a:r>
              <a:rPr lang="ja-JP" altLang="en-US" dirty="0" smtClean="0"/>
              <a:t>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3" y="1272437"/>
            <a:ext cx="8547100" cy="4908550"/>
          </a:xfrm>
          <a:prstGeom prst="rect">
            <a:avLst/>
          </a:prstGeom>
        </p:spPr>
      </p:pic>
      <p:sp>
        <p:nvSpPr>
          <p:cNvPr id="5" name="楕円 4"/>
          <p:cNvSpPr/>
          <p:nvPr/>
        </p:nvSpPr>
        <p:spPr>
          <a:xfrm>
            <a:off x="4327451" y="1509822"/>
            <a:ext cx="489098" cy="47846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8846288" y="425302"/>
            <a:ext cx="3232298" cy="6278642"/>
          </a:xfrm>
          <a:prstGeom prst="rect">
            <a:avLst/>
          </a:prstGeom>
          <a:noFill/>
        </p:spPr>
        <p:txBody>
          <a:bodyPr wrap="square" rtlCol="0">
            <a:spAutoFit/>
          </a:bodyPr>
          <a:lstStyle/>
          <a:p>
            <a:r>
              <a:rPr kumimoji="1" lang="ja-JP" altLang="en-US" sz="3200" dirty="0" smtClean="0"/>
              <a:t>赤で囲んだボタンを押すだけです</a:t>
            </a:r>
            <a:endParaRPr kumimoji="1" lang="en-US" altLang="ja-JP" sz="3200" dirty="0" smtClean="0"/>
          </a:p>
          <a:p>
            <a:endParaRPr lang="en-US" altLang="ja-JP" sz="3200" dirty="0"/>
          </a:p>
          <a:p>
            <a:r>
              <a:rPr kumimoji="1" lang="en-US" altLang="ja-JP" sz="3200" dirty="0" smtClean="0"/>
              <a:t>※push</a:t>
            </a:r>
            <a:r>
              <a:rPr kumimoji="1" lang="ja-JP" altLang="en-US" sz="3200" dirty="0" smtClean="0"/>
              <a:t>する前に</a:t>
            </a:r>
            <a:r>
              <a:rPr kumimoji="1" lang="en-US" altLang="ja-JP" sz="3200" dirty="0" smtClean="0"/>
              <a:t>pull</a:t>
            </a:r>
            <a:r>
              <a:rPr kumimoji="1" lang="ja-JP" altLang="en-US" sz="3200" dirty="0" smtClean="0"/>
              <a:t>はしましたか？</a:t>
            </a:r>
            <a:endParaRPr kumimoji="1" lang="en-US" altLang="ja-JP" sz="3200" dirty="0" smtClean="0"/>
          </a:p>
          <a:p>
            <a:endParaRPr lang="en-US" altLang="ja-JP" sz="3200" dirty="0"/>
          </a:p>
          <a:p>
            <a:r>
              <a:rPr kumimoji="1" lang="ja-JP" altLang="en-US" sz="3200" dirty="0" smtClean="0"/>
              <a:t>一回の</a:t>
            </a:r>
            <a:r>
              <a:rPr kumimoji="1" lang="en-US" altLang="ja-JP" sz="3200" dirty="0" smtClean="0"/>
              <a:t>push</a:t>
            </a:r>
            <a:r>
              <a:rPr kumimoji="1" lang="ja-JP" altLang="en-US" sz="3200" dirty="0" smtClean="0"/>
              <a:t>で上げられるファイルの最大容量は</a:t>
            </a:r>
            <a:r>
              <a:rPr kumimoji="1" lang="en-US" altLang="ja-JP" sz="3200" dirty="0" smtClean="0"/>
              <a:t>100Mb</a:t>
            </a:r>
            <a:r>
              <a:rPr lang="ja-JP" altLang="en-US" sz="3200" dirty="0" smtClean="0"/>
              <a:t>までで</a:t>
            </a:r>
            <a:r>
              <a:rPr lang="ja-JP" altLang="en-US" sz="3200" dirty="0"/>
              <a:t>す</a:t>
            </a:r>
            <a:endParaRPr kumimoji="1" lang="en-US" altLang="ja-JP" sz="3200" dirty="0" smtClean="0"/>
          </a:p>
          <a:p>
            <a:endParaRPr kumimoji="1" lang="ja-JP" altLang="en-US" dirty="0"/>
          </a:p>
        </p:txBody>
      </p:sp>
    </p:spTree>
    <p:extLst>
      <p:ext uri="{BB962C8B-B14F-4D97-AF65-F5344CB8AC3E}">
        <p14:creationId xmlns:p14="http://schemas.microsoft.com/office/powerpoint/2010/main" val="81587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9465" y="2119497"/>
            <a:ext cx="10515600" cy="1325563"/>
          </a:xfrm>
        </p:spPr>
        <p:txBody>
          <a:bodyPr/>
          <a:lstStyle/>
          <a:p>
            <a:r>
              <a:rPr kumimoji="1" lang="ja-JP" altLang="en-US" dirty="0" smtClean="0"/>
              <a:t>これで更新記録</a:t>
            </a:r>
            <a:r>
              <a:rPr lang="ja-JP" altLang="en-US" dirty="0" smtClean="0"/>
              <a:t>がリモートにいきました</a:t>
            </a:r>
            <a:endParaRPr kumimoji="1" lang="ja-JP" altLang="en-US" dirty="0"/>
          </a:p>
        </p:txBody>
      </p:sp>
      <p:sp>
        <p:nvSpPr>
          <p:cNvPr id="4" name="タイトル 1"/>
          <p:cNvSpPr txBox="1">
            <a:spLocks/>
          </p:cNvSpPr>
          <p:nvPr/>
        </p:nvSpPr>
        <p:spPr>
          <a:xfrm>
            <a:off x="6991270" y="5532437"/>
            <a:ext cx="43837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t>次</a:t>
            </a:r>
            <a:r>
              <a:rPr lang="ja-JP" altLang="en-US" sz="2800" dirty="0" smtClean="0"/>
              <a:t>は</a:t>
            </a:r>
            <a:r>
              <a:rPr lang="en-US" altLang="ja-JP" sz="2800" dirty="0" smtClean="0"/>
              <a:t>branch</a:t>
            </a:r>
            <a:r>
              <a:rPr lang="ja-JP" altLang="en-US" sz="2800" dirty="0" smtClean="0"/>
              <a:t>していきます</a:t>
            </a:r>
            <a:endParaRPr lang="ja-JP" altLang="en-US" sz="2800" dirty="0"/>
          </a:p>
        </p:txBody>
      </p:sp>
    </p:spTree>
    <p:extLst>
      <p:ext uri="{BB962C8B-B14F-4D97-AF65-F5344CB8AC3E}">
        <p14:creationId xmlns:p14="http://schemas.microsoft.com/office/powerpoint/2010/main" val="1795051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r>
              <a:rPr kumimoji="1" lang="ja-JP" altLang="en-US" dirty="0" smtClean="0"/>
              <a:t>を切っていきます</a:t>
            </a:r>
            <a:endParaRPr kumimoji="1" lang="ja-JP" altLang="en-US" dirty="0"/>
          </a:p>
        </p:txBody>
      </p:sp>
      <p:sp>
        <p:nvSpPr>
          <p:cNvPr id="3" name="コンテンツ プレースホルダー 2"/>
          <p:cNvSpPr>
            <a:spLocks noGrp="1"/>
          </p:cNvSpPr>
          <p:nvPr>
            <p:ph idx="1"/>
          </p:nvPr>
        </p:nvSpPr>
        <p:spPr>
          <a:xfrm>
            <a:off x="838200" y="1825624"/>
            <a:ext cx="3450336" cy="4858639"/>
          </a:xfrm>
        </p:spPr>
        <p:txBody>
          <a:bodyPr>
            <a:normAutofit/>
          </a:bodyPr>
          <a:lstStyle/>
          <a:p>
            <a:pPr marL="0" indent="0">
              <a:buNone/>
            </a:pPr>
            <a:r>
              <a:rPr kumimoji="1" lang="en-US" altLang="ja-JP" dirty="0" smtClean="0"/>
              <a:t>branch</a:t>
            </a:r>
            <a:r>
              <a:rPr kumimoji="1" lang="ja-JP" altLang="en-US" dirty="0" err="1" smtClean="0"/>
              <a:t>ってな</a:t>
            </a:r>
            <a:r>
              <a:rPr kumimoji="1" lang="ja-JP" altLang="en-US" dirty="0" smtClean="0"/>
              <a:t>ーに？</a:t>
            </a:r>
            <a:endParaRPr kumimoji="1" lang="en-US" altLang="ja-JP" dirty="0" smtClean="0"/>
          </a:p>
          <a:p>
            <a:pPr marL="0" indent="0">
              <a:buNone/>
            </a:pPr>
            <a:r>
              <a:rPr lang="ja-JP" altLang="en-US" dirty="0"/>
              <a:t/>
            </a:r>
            <a:br>
              <a:rPr lang="ja-JP" altLang="en-US" dirty="0"/>
            </a:br>
            <a:r>
              <a:rPr lang="ja-JP" altLang="en-US" dirty="0" smtClean="0"/>
              <a:t>マスターの複製を作り、安全に作業するためのもの</a:t>
            </a:r>
            <a:endParaRPr lang="en-US" altLang="ja-JP" dirty="0" smtClean="0"/>
          </a:p>
          <a:p>
            <a:pPr marL="0" indent="0">
              <a:buNone/>
            </a:pPr>
            <a:endParaRPr lang="en-US" altLang="ja-JP" dirty="0"/>
          </a:p>
          <a:p>
            <a:pPr marL="0" indent="0">
              <a:buNone/>
            </a:pPr>
            <a:r>
              <a:rPr lang="ja-JP" altLang="en-US" dirty="0" smtClean="0"/>
              <a:t>自分の個人スペースで安全作業</a:t>
            </a:r>
            <a:r>
              <a:rPr lang="ja-JP" altLang="en-US" dirty="0"/>
              <a:t/>
            </a:r>
            <a:br>
              <a:rPr lang="ja-JP" altLang="en-US" dirty="0"/>
            </a:br>
            <a:endParaRPr kumimoji="1" lang="ja-JP" altLang="en-US" sz="3000" dirty="0"/>
          </a:p>
        </p:txBody>
      </p:sp>
      <p:sp>
        <p:nvSpPr>
          <p:cNvPr id="4" name="楕円 3"/>
          <p:cNvSpPr/>
          <p:nvPr/>
        </p:nvSpPr>
        <p:spPr>
          <a:xfrm>
            <a:off x="4645152" y="270662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マスター</a:t>
            </a:r>
            <a:endParaRPr kumimoji="1" lang="ja-JP" altLang="en-US" sz="3200" dirty="0"/>
          </a:p>
        </p:txBody>
      </p:sp>
      <p:sp>
        <p:nvSpPr>
          <p:cNvPr id="5" name="楕円 4"/>
          <p:cNvSpPr/>
          <p:nvPr/>
        </p:nvSpPr>
        <p:spPr>
          <a:xfrm>
            <a:off x="9387840" y="270662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t>マスター</a:t>
            </a:r>
            <a:endParaRPr kumimoji="1" lang="ja-JP" altLang="en-US" sz="3200" dirty="0"/>
          </a:p>
        </p:txBody>
      </p:sp>
      <p:sp>
        <p:nvSpPr>
          <p:cNvPr id="6" name="右矢印 5"/>
          <p:cNvSpPr/>
          <p:nvPr/>
        </p:nvSpPr>
        <p:spPr>
          <a:xfrm>
            <a:off x="7450836" y="2871216"/>
            <a:ext cx="1709928" cy="1051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4872228" y="510330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smtClean="0"/>
              <a:t>複製</a:t>
            </a:r>
            <a:r>
              <a:rPr lang="en-US" altLang="ja-JP" sz="3200" dirty="0" smtClean="0"/>
              <a:t>A</a:t>
            </a:r>
            <a:endParaRPr kumimoji="1" lang="ja-JP" altLang="en-US" sz="3200" dirty="0"/>
          </a:p>
        </p:txBody>
      </p:sp>
      <p:sp>
        <p:nvSpPr>
          <p:cNvPr id="8" name="楕円 7"/>
          <p:cNvSpPr/>
          <p:nvPr/>
        </p:nvSpPr>
        <p:spPr>
          <a:xfrm>
            <a:off x="8654796" y="5103304"/>
            <a:ext cx="2578608" cy="1380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smtClean="0"/>
              <a:t>複製</a:t>
            </a:r>
            <a:r>
              <a:rPr lang="en-US" altLang="ja-JP" sz="3200" dirty="0" smtClean="0"/>
              <a:t>A’</a:t>
            </a:r>
            <a:endParaRPr kumimoji="1" lang="ja-JP" altLang="en-US" sz="3200" dirty="0"/>
          </a:p>
        </p:txBody>
      </p:sp>
      <p:cxnSp>
        <p:nvCxnSpPr>
          <p:cNvPr id="10" name="直線矢印コネクタ 9"/>
          <p:cNvCxnSpPr>
            <a:stCxn id="4" idx="4"/>
            <a:endCxn id="7" idx="0"/>
          </p:cNvCxnSpPr>
          <p:nvPr/>
        </p:nvCxnSpPr>
        <p:spPr>
          <a:xfrm>
            <a:off x="5934456" y="4087368"/>
            <a:ext cx="227076" cy="1015936"/>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a:stCxn id="7" idx="6"/>
            <a:endCxn id="8" idx="2"/>
          </p:cNvCxnSpPr>
          <p:nvPr/>
        </p:nvCxnSpPr>
        <p:spPr>
          <a:xfrm>
            <a:off x="7450836" y="5793676"/>
            <a:ext cx="1203960"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直線矢印コネクタ 14"/>
          <p:cNvCxnSpPr>
            <a:stCxn id="8" idx="0"/>
            <a:endCxn id="5" idx="4"/>
          </p:cNvCxnSpPr>
          <p:nvPr/>
        </p:nvCxnSpPr>
        <p:spPr>
          <a:xfrm flipV="1">
            <a:off x="9944100" y="4087368"/>
            <a:ext cx="733044" cy="1015936"/>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1513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branch</a:t>
            </a:r>
            <a:r>
              <a:rPr kumimoji="1" lang="ja-JP" altLang="en-US" dirty="0" smtClean="0"/>
              <a:t>を切っていきます</a:t>
            </a:r>
            <a:endParaRPr kumimoji="1" lang="ja-JP" altLang="en-US" dirty="0"/>
          </a:p>
        </p:txBody>
      </p:sp>
      <p:sp>
        <p:nvSpPr>
          <p:cNvPr id="3" name="コンテンツ プレースホルダー 2"/>
          <p:cNvSpPr>
            <a:spLocks noGrp="1"/>
          </p:cNvSpPr>
          <p:nvPr>
            <p:ph idx="1"/>
          </p:nvPr>
        </p:nvSpPr>
        <p:spPr>
          <a:xfrm>
            <a:off x="838200" y="1825624"/>
            <a:ext cx="10515600" cy="4858639"/>
          </a:xfrm>
        </p:spPr>
        <p:txBody>
          <a:bodyPr>
            <a:normAutofit fontScale="70000" lnSpcReduction="20000"/>
          </a:bodyPr>
          <a:lstStyle/>
          <a:p>
            <a:pPr marL="0" indent="0">
              <a:buNone/>
            </a:pPr>
            <a:r>
              <a:rPr kumimoji="1" lang="en-US" altLang="ja-JP" dirty="0" smtClean="0"/>
              <a:t>branch</a:t>
            </a:r>
            <a:r>
              <a:rPr kumimoji="1" lang="ja-JP" altLang="en-US" dirty="0" err="1" smtClean="0"/>
              <a:t>ってな</a:t>
            </a:r>
            <a:r>
              <a:rPr kumimoji="1" lang="ja-JP" altLang="en-US" dirty="0" smtClean="0"/>
              <a:t>ーに？</a:t>
            </a:r>
            <a:endParaRPr kumimoji="1" lang="en-US" altLang="ja-JP" dirty="0" smtClean="0"/>
          </a:p>
          <a:p>
            <a:pPr marL="0" indent="0">
              <a:buNone/>
            </a:pPr>
            <a:r>
              <a:rPr lang="ja-JP" altLang="en-US" dirty="0"/>
              <a:t/>
            </a:r>
            <a:br>
              <a:rPr lang="ja-JP" altLang="en-US" dirty="0"/>
            </a:br>
            <a:r>
              <a:rPr lang="ja-JP" altLang="en-US" dirty="0"/>
              <a:t/>
            </a:r>
            <a:br>
              <a:rPr lang="ja-JP" altLang="en-US" dirty="0"/>
            </a:br>
            <a:r>
              <a:rPr lang="ja-JP" altLang="en-US" sz="3000" dirty="0"/>
              <a:t>ポケモン</a:t>
            </a:r>
            <a:r>
              <a:rPr lang="ja-JP" altLang="en-US" sz="3000" dirty="0" smtClean="0"/>
              <a:t>で</a:t>
            </a:r>
            <a:r>
              <a:rPr lang="ja-JP" altLang="en-US" sz="3000" dirty="0"/>
              <a:t>いうと、サトシ</a:t>
            </a:r>
            <a:r>
              <a:rPr lang="ja-JP" altLang="en-US" sz="3000" dirty="0" smtClean="0"/>
              <a:t>が</a:t>
            </a:r>
            <a:r>
              <a:rPr lang="ja-JP" altLang="en-US" sz="3000" dirty="0"/>
              <a:t>イーブイ</a:t>
            </a:r>
            <a:r>
              <a:rPr lang="ja-JP" altLang="en-US" sz="3000" dirty="0" smtClean="0"/>
              <a:t>ゲット</a:t>
            </a:r>
            <a:r>
              <a:rPr lang="ja-JP" altLang="en-US" sz="3000" dirty="0"/>
              <a:t>したとき、</a:t>
            </a:r>
            <a:r>
              <a:rPr lang="ja-JP" altLang="en-US" sz="3000" dirty="0" smtClean="0"/>
              <a:t>もともと</a:t>
            </a:r>
            <a:endParaRPr lang="en-US" altLang="ja-JP" sz="3000" dirty="0" smtClean="0"/>
          </a:p>
          <a:p>
            <a:pPr marL="0" indent="0">
              <a:buNone/>
            </a:pPr>
            <a:r>
              <a:rPr lang="ja-JP" altLang="en-US" sz="3000" dirty="0" smtClean="0"/>
              <a:t>は</a:t>
            </a:r>
            <a:r>
              <a:rPr lang="ja-JP" altLang="en-US" sz="3000" dirty="0"/>
              <a:t>サンダースにするつもりでした（</a:t>
            </a:r>
            <a:r>
              <a:rPr lang="en-US" altLang="ja-JP" sz="3000" dirty="0"/>
              <a:t>master</a:t>
            </a:r>
            <a:r>
              <a:rPr lang="ja-JP" altLang="en-US" sz="3000" dirty="0"/>
              <a:t>ブランチ）</a:t>
            </a:r>
            <a:r>
              <a:rPr lang="ja-JP" altLang="en-US" sz="3000" dirty="0" smtClean="0"/>
              <a:t>。</a:t>
            </a:r>
            <a:endParaRPr lang="en-US" altLang="ja-JP" sz="3000" dirty="0" smtClean="0"/>
          </a:p>
          <a:p>
            <a:pPr marL="0" indent="0">
              <a:buNone/>
            </a:pPr>
            <a:r>
              <a:rPr lang="ja-JP" altLang="en-US" sz="3000" dirty="0"/>
              <a:t/>
            </a:r>
            <a:br>
              <a:rPr lang="ja-JP" altLang="en-US" sz="3000" dirty="0"/>
            </a:br>
            <a:r>
              <a:rPr lang="ja-JP" altLang="en-US" sz="3000" dirty="0"/>
              <a:t>だけど</a:t>
            </a:r>
            <a:r>
              <a:rPr lang="ja-JP" altLang="en-US" sz="3000" dirty="0" smtClean="0"/>
              <a:t>、</a:t>
            </a:r>
            <a:r>
              <a:rPr lang="ja-JP" altLang="en-US" sz="3000" dirty="0"/>
              <a:t>イーブイ</a:t>
            </a:r>
            <a:r>
              <a:rPr lang="ja-JP" altLang="en-US" sz="3000" dirty="0" smtClean="0"/>
              <a:t>は</a:t>
            </a:r>
            <a:r>
              <a:rPr lang="en-US" altLang="ja-JP" sz="3000" dirty="0"/>
              <a:t>1</a:t>
            </a:r>
            <a:r>
              <a:rPr lang="ja-JP" altLang="en-US" sz="3000" dirty="0"/>
              <a:t>匹しかもらえないので、シャワーズとブースターも</a:t>
            </a:r>
            <a:r>
              <a:rPr lang="ja-JP" altLang="en-US" sz="3000" dirty="0" smtClean="0"/>
              <a:t>図鑑</a:t>
            </a:r>
            <a:endParaRPr lang="en-US" altLang="ja-JP" sz="3000" dirty="0" smtClean="0"/>
          </a:p>
          <a:p>
            <a:pPr marL="0" indent="0">
              <a:buNone/>
            </a:pPr>
            <a:r>
              <a:rPr lang="ja-JP" altLang="en-US" sz="3000" dirty="0" smtClean="0"/>
              <a:t>に</a:t>
            </a:r>
            <a:r>
              <a:rPr lang="ja-JP" altLang="en-US" sz="3000" dirty="0"/>
              <a:t>書き加えたいです</a:t>
            </a:r>
            <a:r>
              <a:rPr lang="ja-JP" altLang="en-US" sz="3000" dirty="0" smtClean="0"/>
              <a:t>。</a:t>
            </a:r>
            <a:endParaRPr lang="en-US" altLang="ja-JP" sz="3000" dirty="0" smtClean="0"/>
          </a:p>
          <a:p>
            <a:pPr marL="0" indent="0">
              <a:buNone/>
            </a:pPr>
            <a:r>
              <a:rPr lang="ja-JP" altLang="en-US" sz="3000" dirty="0"/>
              <a:t/>
            </a:r>
            <a:br>
              <a:rPr lang="ja-JP" altLang="en-US" sz="3000" dirty="0"/>
            </a:br>
            <a:r>
              <a:rPr lang="ja-JP" altLang="en-US" sz="3000" dirty="0"/>
              <a:t>なので、</a:t>
            </a:r>
            <a:r>
              <a:rPr lang="en-US" altLang="ja-JP" sz="3000" dirty="0"/>
              <a:t>master</a:t>
            </a:r>
            <a:r>
              <a:rPr lang="ja-JP" altLang="en-US" sz="3000" dirty="0"/>
              <a:t>ブランチのほかに、シャワーズにしたバージョンとブースターに</a:t>
            </a:r>
            <a:r>
              <a:rPr lang="ja-JP" altLang="en-US" sz="3000" dirty="0" smtClean="0"/>
              <a:t>した</a:t>
            </a:r>
            <a:endParaRPr lang="en-US" altLang="ja-JP" sz="3000" dirty="0" smtClean="0"/>
          </a:p>
          <a:p>
            <a:pPr marL="0" indent="0">
              <a:buNone/>
            </a:pPr>
            <a:r>
              <a:rPr lang="ja-JP" altLang="en-US" sz="3000" dirty="0" smtClean="0"/>
              <a:t>バージョン</a:t>
            </a:r>
            <a:r>
              <a:rPr lang="ja-JP" altLang="en-US" sz="3000" dirty="0"/>
              <a:t>のブランチを切り</a:t>
            </a:r>
            <a:r>
              <a:rPr lang="ja-JP" altLang="en-US" sz="3000" dirty="0" smtClean="0"/>
              <a:t>、あと</a:t>
            </a:r>
            <a:r>
              <a:rPr lang="ja-JP" altLang="en-US" sz="3000" dirty="0"/>
              <a:t>でそれらをまとめれば、一気に全部の系統が</a:t>
            </a:r>
            <a:r>
              <a:rPr lang="ja-JP" altLang="en-US" sz="3000" dirty="0" smtClean="0"/>
              <a:t>図鑑</a:t>
            </a:r>
            <a:endParaRPr lang="en-US" altLang="ja-JP" sz="3000" dirty="0" smtClean="0"/>
          </a:p>
          <a:p>
            <a:pPr marL="0" indent="0">
              <a:buNone/>
            </a:pPr>
            <a:r>
              <a:rPr lang="ja-JP" altLang="en-US" sz="3000" dirty="0" smtClean="0"/>
              <a:t>に</a:t>
            </a:r>
            <a:r>
              <a:rPr lang="ja-JP" altLang="en-US" sz="3000" dirty="0"/>
              <a:t>加えられます！やった！</a:t>
            </a:r>
            <a:br>
              <a:rPr lang="ja-JP" altLang="en-US" sz="3000" dirty="0"/>
            </a:br>
            <a:endParaRPr lang="en-US" altLang="ja-JP" sz="3000" dirty="0" smtClean="0"/>
          </a:p>
          <a:p>
            <a:pPr marL="0" indent="0">
              <a:buNone/>
            </a:pPr>
            <a:r>
              <a:rPr lang="ja-JP" altLang="en-US" sz="3000" dirty="0" smtClean="0"/>
              <a:t>ポケモン</a:t>
            </a:r>
            <a:r>
              <a:rPr lang="ja-JP" altLang="en-US" sz="3000" dirty="0"/>
              <a:t>にもドラクエモンスターズにも美少女ゲームにも、ブランチが欲しいところですね。</a:t>
            </a:r>
            <a:br>
              <a:rPr lang="ja-JP" altLang="en-US" sz="3000" dirty="0"/>
            </a:br>
            <a:endParaRPr kumimoji="1" lang="ja-JP" altLang="en-US" sz="3000" dirty="0"/>
          </a:p>
        </p:txBody>
      </p:sp>
    </p:spTree>
    <p:extLst>
      <p:ext uri="{BB962C8B-B14F-4D97-AF65-F5344CB8AC3E}">
        <p14:creationId xmlns:p14="http://schemas.microsoft.com/office/powerpoint/2010/main" val="175106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今日やること</a:t>
            </a:r>
            <a:endParaRPr kumimoji="1" lang="ja-JP" altLang="en-US" dirty="0"/>
          </a:p>
        </p:txBody>
      </p:sp>
      <p:sp>
        <p:nvSpPr>
          <p:cNvPr id="3" name="縦書きテキスト プレースホルダー 2"/>
          <p:cNvSpPr>
            <a:spLocks noGrp="1"/>
          </p:cNvSpPr>
          <p:nvPr>
            <p:ph type="body" orient="vert" idx="1"/>
          </p:nvPr>
        </p:nvSpPr>
        <p:spPr>
          <a:xfrm>
            <a:off x="838200" y="1825625"/>
            <a:ext cx="2213344" cy="4351338"/>
          </a:xfrm>
        </p:spPr>
        <p:txBody>
          <a:bodyPr vert="horz">
            <a:normAutofit fontScale="92500" lnSpcReduction="20000"/>
          </a:bodyPr>
          <a:lstStyle/>
          <a:p>
            <a:r>
              <a:rPr lang="en-US" altLang="ja-JP" sz="3600" dirty="0" smtClean="0"/>
              <a:t>clone</a:t>
            </a:r>
          </a:p>
          <a:p>
            <a:endParaRPr lang="en-US" altLang="ja-JP" sz="3600" dirty="0"/>
          </a:p>
          <a:p>
            <a:r>
              <a:rPr lang="en-US" altLang="ja-JP" sz="3600" dirty="0" smtClean="0"/>
              <a:t>pull</a:t>
            </a:r>
          </a:p>
          <a:p>
            <a:pPr marL="0" indent="0">
              <a:buNone/>
            </a:pPr>
            <a:endParaRPr kumimoji="1" lang="en-US" altLang="ja-JP" sz="3600" dirty="0"/>
          </a:p>
          <a:p>
            <a:r>
              <a:rPr lang="en-US" altLang="ja-JP" sz="3600" dirty="0" smtClean="0"/>
              <a:t>commit</a:t>
            </a:r>
          </a:p>
          <a:p>
            <a:endParaRPr kumimoji="1" lang="en-US" altLang="ja-JP" sz="3600" dirty="0"/>
          </a:p>
          <a:p>
            <a:r>
              <a:rPr lang="en-US" altLang="ja-JP" sz="3600" dirty="0" smtClean="0"/>
              <a:t>push</a:t>
            </a:r>
          </a:p>
          <a:p>
            <a:endParaRPr lang="en-US" altLang="ja-JP" sz="3600" dirty="0"/>
          </a:p>
          <a:p>
            <a:r>
              <a:rPr lang="en-US" altLang="ja-JP" sz="3600" dirty="0" smtClean="0"/>
              <a:t>branch</a:t>
            </a:r>
          </a:p>
          <a:p>
            <a:endParaRPr kumimoji="1" lang="en-US" altLang="ja-JP" dirty="0"/>
          </a:p>
          <a:p>
            <a:endParaRPr kumimoji="1" lang="ja-JP" altLang="en-US" dirty="0"/>
          </a:p>
        </p:txBody>
      </p:sp>
      <p:sp>
        <p:nvSpPr>
          <p:cNvPr id="4" name="縦書きテキスト プレースホルダー 2"/>
          <p:cNvSpPr txBox="1">
            <a:spLocks/>
          </p:cNvSpPr>
          <p:nvPr/>
        </p:nvSpPr>
        <p:spPr>
          <a:xfrm>
            <a:off x="4595036" y="1825625"/>
            <a:ext cx="25606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dirty="0"/>
              <a:t>プルリク</a:t>
            </a:r>
            <a:endParaRPr lang="en-US" altLang="ja-JP" sz="3600" dirty="0" smtClean="0"/>
          </a:p>
          <a:p>
            <a:endParaRPr lang="en-US" altLang="ja-JP" sz="3600" dirty="0" smtClean="0"/>
          </a:p>
          <a:p>
            <a:r>
              <a:rPr lang="en-US" altLang="ja-JP" sz="3600" dirty="0" smtClean="0"/>
              <a:t>marge</a:t>
            </a:r>
          </a:p>
          <a:p>
            <a:pPr marL="0" indent="0">
              <a:buFont typeface="Arial" panose="020B0604020202020204" pitchFamily="34" charset="0"/>
              <a:buNone/>
            </a:pPr>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dirty="0" smtClean="0"/>
          </a:p>
          <a:p>
            <a:endParaRPr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766" y="1690688"/>
            <a:ext cx="4166191" cy="4166191"/>
          </a:xfrm>
          <a:prstGeom prst="rect">
            <a:avLst/>
          </a:prstGeom>
        </p:spPr>
      </p:pic>
      <p:sp>
        <p:nvSpPr>
          <p:cNvPr id="6" name="縦書きテキスト プレースホルダー 2"/>
          <p:cNvSpPr txBox="1">
            <a:spLocks/>
          </p:cNvSpPr>
          <p:nvPr/>
        </p:nvSpPr>
        <p:spPr>
          <a:xfrm>
            <a:off x="6959008" y="6176963"/>
            <a:ext cx="5077048" cy="818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smtClean="0"/>
              <a:t>※</a:t>
            </a:r>
            <a:r>
              <a:rPr lang="ja-JP" altLang="en-US" sz="1800" dirty="0" smtClean="0"/>
              <a:t>勉強会ちょっと前に</a:t>
            </a:r>
            <a:r>
              <a:rPr lang="en-US" altLang="ja-JP" sz="1800" dirty="0"/>
              <a:t>Microsoft</a:t>
            </a:r>
            <a:r>
              <a:rPr lang="ja-JP" altLang="en-US" sz="1800" dirty="0" smtClean="0"/>
              <a:t>に飲まれました</a:t>
            </a:r>
            <a:endParaRPr lang="en-US" altLang="ja-JP" sz="1800" dirty="0" smtClean="0"/>
          </a:p>
          <a:p>
            <a:pPr marL="0" indent="0">
              <a:buFont typeface="Arial" panose="020B0604020202020204" pitchFamily="34" charset="0"/>
              <a:buNone/>
            </a:pPr>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sz="3600" dirty="0" smtClean="0"/>
          </a:p>
          <a:p>
            <a:pPr marL="0" indent="0">
              <a:buNone/>
            </a:pPr>
            <a:endParaRPr lang="en-US" altLang="ja-JP" sz="3600" dirty="0" smtClean="0"/>
          </a:p>
          <a:p>
            <a:endParaRPr lang="en-US" altLang="ja-JP" dirty="0" smtClean="0"/>
          </a:p>
          <a:p>
            <a:endParaRPr lang="ja-JP" altLang="en-US" dirty="0"/>
          </a:p>
        </p:txBody>
      </p:sp>
    </p:spTree>
    <p:extLst>
      <p:ext uri="{BB962C8B-B14F-4D97-AF65-F5344CB8AC3E}">
        <p14:creationId xmlns:p14="http://schemas.microsoft.com/office/powerpoint/2010/main" val="2432840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もうこれ読んで</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さっきのも書いてあります。</a:t>
            </a:r>
            <a:endParaRPr kumimoji="1" lang="en-US" altLang="ja-JP" dirty="0" smtClean="0"/>
          </a:p>
          <a:p>
            <a:pPr marL="0" indent="0">
              <a:buNone/>
            </a:pPr>
            <a:endParaRPr lang="en-US" altLang="ja-JP" dirty="0"/>
          </a:p>
          <a:p>
            <a:pPr marL="0" indent="0">
              <a:buNone/>
            </a:pPr>
            <a:r>
              <a:rPr lang="en-US" altLang="ja-JP" dirty="0">
                <a:hlinkClick r:id="rId2"/>
              </a:rPr>
              <a:t>http://</a:t>
            </a:r>
            <a:r>
              <a:rPr lang="en-US" altLang="ja-JP" dirty="0" smtClean="0">
                <a:hlinkClick r:id="rId2"/>
              </a:rPr>
              <a:t>blog.asial.co.jp/925</a:t>
            </a:r>
            <a:endParaRPr lang="en-US" altLang="ja-JP" dirty="0" smtClean="0"/>
          </a:p>
          <a:p>
            <a:pPr marL="0" indent="0">
              <a:buNone/>
            </a:pPr>
            <a:endParaRPr kumimoji="1" lang="en-US" altLang="ja-JP" dirty="0"/>
          </a:p>
          <a:p>
            <a:pPr marL="0" indent="0">
              <a:buNone/>
            </a:pPr>
            <a:r>
              <a:rPr lang="ja-JP" altLang="en-US" dirty="0" smtClean="0"/>
              <a:t>これが分かりやすかったです</a:t>
            </a:r>
            <a:endParaRPr kumimoji="1" lang="ja-JP" altLang="en-US" dirty="0"/>
          </a:p>
        </p:txBody>
      </p:sp>
    </p:spTree>
    <p:extLst>
      <p:ext uri="{BB962C8B-B14F-4D97-AF65-F5344CB8AC3E}">
        <p14:creationId xmlns:p14="http://schemas.microsoft.com/office/powerpoint/2010/main" val="334325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51611"/>
          </a:xfrm>
        </p:spPr>
        <p:txBody>
          <a:bodyPr/>
          <a:lstStyle/>
          <a:p>
            <a:r>
              <a:rPr kumimoji="1" lang="ja-JP" altLang="en-US" dirty="0" smtClean="0"/>
              <a:t>では早速</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22" y="1225251"/>
            <a:ext cx="8355457" cy="5433105"/>
          </a:xfrm>
          <a:prstGeom prst="rect">
            <a:avLst/>
          </a:prstGeom>
        </p:spPr>
      </p:pic>
      <p:sp>
        <p:nvSpPr>
          <p:cNvPr id="5" name="楕円 4"/>
          <p:cNvSpPr/>
          <p:nvPr/>
        </p:nvSpPr>
        <p:spPr>
          <a:xfrm>
            <a:off x="6528816" y="1051560"/>
            <a:ext cx="877824" cy="85039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8979408" y="365125"/>
            <a:ext cx="3035808" cy="3475355"/>
          </a:xfrm>
          <a:prstGeom prst="roundRect">
            <a:avLst/>
          </a:prstGeom>
          <a:ln w="5715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600" dirty="0" smtClean="0"/>
              <a:t>branch</a:t>
            </a:r>
            <a:r>
              <a:rPr kumimoji="1" lang="ja-JP" altLang="en-US" sz="3600" dirty="0" smtClean="0"/>
              <a:t>を切るにはこのボタンから</a:t>
            </a:r>
            <a:endParaRPr kumimoji="1" lang="ja-JP" altLang="en-US" sz="3600" dirty="0"/>
          </a:p>
        </p:txBody>
      </p:sp>
      <p:cxnSp>
        <p:nvCxnSpPr>
          <p:cNvPr id="8" name="直線矢印コネクタ 7"/>
          <p:cNvCxnSpPr>
            <a:stCxn id="6" idx="1"/>
            <a:endCxn id="5" idx="6"/>
          </p:cNvCxnSpPr>
          <p:nvPr/>
        </p:nvCxnSpPr>
        <p:spPr>
          <a:xfrm flipH="1" flipV="1">
            <a:off x="7406640" y="1476756"/>
            <a:ext cx="1572768" cy="626047"/>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402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77875"/>
          </a:xfrm>
        </p:spPr>
        <p:txBody>
          <a:bodyPr/>
          <a:lstStyle/>
          <a:p>
            <a:r>
              <a:rPr lang="en-US" altLang="ja-JP" dirty="0" smtClean="0"/>
              <a:t>branch</a:t>
            </a:r>
            <a:r>
              <a:rPr lang="ja-JP" altLang="en-US" dirty="0" smtClean="0"/>
              <a:t>名を決めよう</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25" y="1330960"/>
            <a:ext cx="7498584" cy="5170424"/>
          </a:xfrm>
          <a:prstGeom prst="rect">
            <a:avLst/>
          </a:prstGeom>
        </p:spPr>
      </p:pic>
      <p:sp>
        <p:nvSpPr>
          <p:cNvPr id="5" name="楕円 4"/>
          <p:cNvSpPr/>
          <p:nvPr/>
        </p:nvSpPr>
        <p:spPr>
          <a:xfrm>
            <a:off x="0" y="2011680"/>
            <a:ext cx="2231136" cy="85039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7838309" y="365125"/>
            <a:ext cx="4353691" cy="4837811"/>
          </a:xfrm>
          <a:prstGeom prst="round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800" dirty="0" smtClean="0"/>
              <a:t>ボタンを押すと名前入力画面が現れます。</a:t>
            </a:r>
            <a:endParaRPr kumimoji="1" lang="en-US" altLang="ja-JP" sz="2800" dirty="0" smtClean="0"/>
          </a:p>
          <a:p>
            <a:endParaRPr kumimoji="1" lang="en-US" altLang="ja-JP" sz="2800" dirty="0" smtClean="0"/>
          </a:p>
          <a:p>
            <a:r>
              <a:rPr kumimoji="1" lang="ja-JP" altLang="en-US" sz="2800" dirty="0" smtClean="0"/>
              <a:t>今回はわかりやすさ優先で自分の名前を入れます。</a:t>
            </a:r>
            <a:r>
              <a:rPr lang="ja-JP" altLang="en-US" sz="2800" dirty="0" smtClean="0"/>
              <a:t>本番ではやめましょう。なんの作業フォルダかわからなくなります。</a:t>
            </a:r>
            <a:endParaRPr kumimoji="1" lang="en-US" altLang="ja-JP" sz="2800" dirty="0" smtClean="0"/>
          </a:p>
        </p:txBody>
      </p:sp>
    </p:spTree>
    <p:extLst>
      <p:ext uri="{BB962C8B-B14F-4D97-AF65-F5344CB8AC3E}">
        <p14:creationId xmlns:p14="http://schemas.microsoft.com/office/powerpoint/2010/main" val="13406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60755"/>
          </a:xfrm>
        </p:spPr>
        <p:txBody>
          <a:bodyPr/>
          <a:lstStyle/>
          <a:p>
            <a:r>
              <a:rPr lang="ja-JP" altLang="en-US" dirty="0" smtClean="0"/>
              <a:t>専用の作業場の完成です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159" y="1465706"/>
            <a:ext cx="7561494" cy="4935093"/>
          </a:xfrm>
          <a:prstGeom prst="rect">
            <a:avLst/>
          </a:prstGeom>
        </p:spPr>
      </p:pic>
      <p:sp>
        <p:nvSpPr>
          <p:cNvPr id="5" name="楕円 4"/>
          <p:cNvSpPr/>
          <p:nvPr/>
        </p:nvSpPr>
        <p:spPr>
          <a:xfrm>
            <a:off x="320040" y="2596896"/>
            <a:ext cx="2450592" cy="859536"/>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角丸四角形 5"/>
          <p:cNvSpPr/>
          <p:nvPr/>
        </p:nvSpPr>
        <p:spPr>
          <a:xfrm>
            <a:off x="8071653" y="365125"/>
            <a:ext cx="4120347" cy="2094611"/>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名前をつけたやつに移動していれば成功です</a:t>
            </a:r>
            <a:endParaRPr kumimoji="1" lang="en-US" altLang="ja-JP" sz="3200" dirty="0" smtClean="0"/>
          </a:p>
        </p:txBody>
      </p:sp>
    </p:spTree>
    <p:extLst>
      <p:ext uri="{BB962C8B-B14F-4D97-AF65-F5344CB8AC3E}">
        <p14:creationId xmlns:p14="http://schemas.microsoft.com/office/powerpoint/2010/main" val="62262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79627"/>
          </a:xfrm>
        </p:spPr>
        <p:txBody>
          <a:bodyPr/>
          <a:lstStyle/>
          <a:p>
            <a:r>
              <a:rPr kumimoji="1" lang="ja-JP" altLang="en-US" dirty="0" smtClean="0"/>
              <a:t>確認作業</a:t>
            </a:r>
            <a:endParaRPr kumimoji="1" lang="ja-JP" altLang="en-US" dirty="0"/>
          </a:p>
        </p:txBody>
      </p:sp>
      <p:sp>
        <p:nvSpPr>
          <p:cNvPr id="4" name="テキスト ボックス 3"/>
          <p:cNvSpPr txBox="1"/>
          <p:nvPr/>
        </p:nvSpPr>
        <p:spPr>
          <a:xfrm>
            <a:off x="420624" y="1325880"/>
            <a:ext cx="11439144"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2800" dirty="0" smtClean="0"/>
              <a:t>現在の</a:t>
            </a:r>
            <a:r>
              <a:rPr lang="en-US" altLang="ja-JP" sz="2800" dirty="0" smtClean="0"/>
              <a:t>branch</a:t>
            </a:r>
            <a:r>
              <a:rPr lang="ja-JP" altLang="en-US" sz="2800" dirty="0" smtClean="0"/>
              <a:t>で</a:t>
            </a:r>
            <a:r>
              <a:rPr lang="en-US" altLang="ja-JP" sz="2800" dirty="0" err="1" smtClean="0"/>
              <a:t>git</a:t>
            </a:r>
            <a:r>
              <a:rPr lang="en-US" altLang="ja-JP" sz="2800" dirty="0" smtClean="0"/>
              <a:t>-VR-study</a:t>
            </a:r>
            <a:r>
              <a:rPr lang="ja-JP" altLang="en-US" sz="2800" dirty="0" smtClean="0"/>
              <a:t>を開いてください</a:t>
            </a:r>
            <a:endParaRPr lang="en-US" altLang="ja-JP" sz="2800" dirty="0" smtClean="0"/>
          </a:p>
          <a:p>
            <a:pPr marL="285750" indent="-285750">
              <a:buFont typeface="Arial" panose="020B0604020202020204" pitchFamily="34" charset="0"/>
              <a:buChar char="•"/>
            </a:pPr>
            <a:r>
              <a:rPr lang="ja-JP" altLang="en-US" sz="2800" dirty="0" smtClean="0"/>
              <a:t>なんでもいいのでメモ帳を作成して追加しましょう</a:t>
            </a:r>
            <a:endParaRPr lang="en-US" altLang="ja-JP" sz="2800" dirty="0" smtClean="0"/>
          </a:p>
          <a:p>
            <a:pPr marL="285750" indent="-285750">
              <a:buFont typeface="Arial" panose="020B0604020202020204" pitchFamily="34" charset="0"/>
              <a:buChar char="•"/>
            </a:pPr>
            <a:r>
              <a:rPr kumimoji="1" lang="en-US" altLang="ja-JP" sz="2800" dirty="0" smtClean="0"/>
              <a:t>push</a:t>
            </a:r>
            <a:r>
              <a:rPr kumimoji="1" lang="ja-JP" altLang="en-US" sz="2800" dirty="0" err="1" smtClean="0"/>
              <a:t>まで</a:t>
            </a:r>
            <a:r>
              <a:rPr kumimoji="1" lang="ja-JP" altLang="en-US" sz="2800" dirty="0" smtClean="0"/>
              <a:t>行います</a:t>
            </a:r>
            <a:endParaRPr kumimoji="1" lang="en-US" altLang="ja-JP" sz="2800" dirty="0" smtClean="0"/>
          </a:p>
          <a:p>
            <a:pPr marL="285750" indent="-285750">
              <a:buFont typeface="Arial" panose="020B0604020202020204" pitchFamily="34" charset="0"/>
              <a:buChar char="•"/>
            </a:pPr>
            <a:endParaRPr lang="en-US" altLang="ja-JP" sz="2800" dirty="0"/>
          </a:p>
          <a:p>
            <a:r>
              <a:rPr kumimoji="1" lang="ja-JP" altLang="en-US" sz="2800" dirty="0" smtClean="0"/>
              <a:t>上記作業が終わったら</a:t>
            </a:r>
            <a:r>
              <a:rPr kumimoji="1" lang="en-US" altLang="ja-JP" sz="2800" dirty="0" smtClean="0"/>
              <a:t>master</a:t>
            </a:r>
            <a:r>
              <a:rPr kumimoji="1" lang="ja-JP" altLang="en-US" sz="2800" dirty="0" smtClean="0"/>
              <a:t>ブランチをダブルクリックし、移動しましょう</a:t>
            </a:r>
            <a:endParaRPr kumimoji="1" lang="en-US" altLang="ja-JP" sz="2800" dirty="0" smtClean="0"/>
          </a:p>
          <a:p>
            <a:endParaRPr lang="en-US" altLang="ja-JP" sz="2800" dirty="0" smtClean="0"/>
          </a:p>
          <a:p>
            <a:endParaRPr lang="en-US" altLang="ja-JP" sz="2800" dirty="0"/>
          </a:p>
          <a:p>
            <a:endParaRPr kumimoji="1" lang="en-US" altLang="ja-JP" sz="2800" dirty="0" smtClean="0"/>
          </a:p>
          <a:p>
            <a:pPr marL="285750" indent="-285750">
              <a:buFont typeface="Arial" panose="020B0604020202020204" pitchFamily="34" charset="0"/>
              <a:buChar char="•"/>
            </a:pPr>
            <a:endParaRPr kumimoji="1" lang="en-US" altLang="ja-JP" dirty="0" smtClean="0"/>
          </a:p>
          <a:p>
            <a:pPr marL="285750" indent="-285750">
              <a:buFont typeface="Arial" panose="020B0604020202020204" pitchFamily="34" charset="0"/>
              <a:buChar char="•"/>
            </a:pPr>
            <a:endParaRPr kumimoji="1" lang="en-US" altLang="ja-JP" dirty="0" smtClean="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 r="56375" b="31958"/>
          <a:stretch/>
        </p:blipFill>
        <p:spPr>
          <a:xfrm>
            <a:off x="7424928" y="3539447"/>
            <a:ext cx="3099816" cy="3155492"/>
          </a:xfrm>
          <a:prstGeom prst="rect">
            <a:avLst/>
          </a:prstGeom>
        </p:spPr>
      </p:pic>
      <p:sp>
        <p:nvSpPr>
          <p:cNvPr id="6" name="楕円 5"/>
          <p:cNvSpPr/>
          <p:nvPr/>
        </p:nvSpPr>
        <p:spPr>
          <a:xfrm>
            <a:off x="7287768" y="4535424"/>
            <a:ext cx="2194560" cy="438912"/>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29184" y="4142232"/>
            <a:ext cx="6519672" cy="369332"/>
          </a:xfrm>
          <a:prstGeom prst="rect">
            <a:avLst/>
          </a:prstGeom>
          <a:noFill/>
        </p:spPr>
        <p:txBody>
          <a:bodyPr wrap="square" rtlCol="0">
            <a:spAutoFit/>
          </a:bodyPr>
          <a:lstStyle/>
          <a:p>
            <a:r>
              <a:rPr lang="en-US" altLang="ja-JP" dirty="0" smtClean="0"/>
              <a:t>※push</a:t>
            </a:r>
            <a:r>
              <a:rPr lang="ja-JP" altLang="en-US" dirty="0" smtClean="0"/>
              <a:t>時の作業を次のスライドで説明します</a:t>
            </a:r>
            <a:endParaRPr kumimoji="1" lang="ja-JP" altLang="en-US" dirty="0"/>
          </a:p>
        </p:txBody>
      </p:sp>
    </p:spTree>
    <p:extLst>
      <p:ext uri="{BB962C8B-B14F-4D97-AF65-F5344CB8AC3E}">
        <p14:creationId xmlns:p14="http://schemas.microsoft.com/office/powerpoint/2010/main" val="1997938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97915"/>
          </a:xfrm>
        </p:spPr>
        <p:txBody>
          <a:bodyPr/>
          <a:lstStyle/>
          <a:p>
            <a:r>
              <a:rPr kumimoji="1" lang="en-US" altLang="ja-JP" dirty="0" smtClean="0"/>
              <a:t>branch</a:t>
            </a:r>
            <a:r>
              <a:rPr kumimoji="1" lang="ja-JP" altLang="en-US" dirty="0" smtClean="0"/>
              <a:t>はまだローカルでだけ</a:t>
            </a:r>
            <a:endParaRPr kumimoji="1" lang="ja-JP" altLang="en-US" dirty="0"/>
          </a:p>
        </p:txBody>
      </p:sp>
      <p:sp>
        <p:nvSpPr>
          <p:cNvPr id="3" name="コンテンツ プレースホルダー 2"/>
          <p:cNvSpPr>
            <a:spLocks noGrp="1"/>
          </p:cNvSpPr>
          <p:nvPr>
            <p:ph idx="1"/>
          </p:nvPr>
        </p:nvSpPr>
        <p:spPr>
          <a:xfrm>
            <a:off x="838200" y="1825625"/>
            <a:ext cx="10515600" cy="2042287"/>
          </a:xfrm>
        </p:spPr>
        <p:txBody>
          <a:bodyPr>
            <a:normAutofit/>
          </a:bodyPr>
          <a:lstStyle/>
          <a:p>
            <a:pPr marL="0" indent="0">
              <a:buNone/>
            </a:pPr>
            <a:r>
              <a:rPr kumimoji="1" lang="ja-JP" altLang="en-US" dirty="0" smtClean="0"/>
              <a:t>自身で</a:t>
            </a:r>
            <a:r>
              <a:rPr kumimoji="1" lang="en-US" altLang="ja-JP" dirty="0" smtClean="0"/>
              <a:t>branch</a:t>
            </a:r>
            <a:r>
              <a:rPr kumimoji="1" lang="ja-JP" altLang="en-US" dirty="0" smtClean="0"/>
              <a:t>を作成したと思います</a:t>
            </a:r>
            <a:endParaRPr kumimoji="1" lang="en-US" altLang="ja-JP" dirty="0" smtClean="0"/>
          </a:p>
          <a:p>
            <a:pPr marL="0" indent="0">
              <a:buNone/>
            </a:pPr>
            <a:r>
              <a:rPr lang="ja-JP" altLang="en-US" dirty="0" smtClean="0"/>
              <a:t>しかし、現在作成した</a:t>
            </a:r>
            <a:r>
              <a:rPr lang="en-US" altLang="ja-JP" dirty="0" smtClean="0"/>
              <a:t>branch</a:t>
            </a:r>
            <a:r>
              <a:rPr lang="ja-JP" altLang="en-US" dirty="0" smtClean="0"/>
              <a:t>はまだローカルにしかありません</a:t>
            </a:r>
            <a:endParaRPr lang="en-US" altLang="ja-JP" dirty="0" smtClean="0"/>
          </a:p>
          <a:p>
            <a:pPr marL="0" indent="0">
              <a:buNone/>
            </a:pPr>
            <a:r>
              <a:rPr lang="ja-JP" altLang="en-US" dirty="0" smtClean="0"/>
              <a:t>そこでリモートに</a:t>
            </a:r>
            <a:r>
              <a:rPr lang="en-US" altLang="ja-JP" dirty="0" smtClean="0"/>
              <a:t>branch</a:t>
            </a:r>
            <a:r>
              <a:rPr lang="ja-JP" altLang="en-US" dirty="0" smtClean="0"/>
              <a:t>を作成したことを伝えます</a:t>
            </a:r>
            <a:endParaRPr lang="en-US" altLang="ja-JP" dirty="0" smtClean="0"/>
          </a:p>
          <a:p>
            <a:pPr marL="0" indent="0">
              <a:buNone/>
            </a:pPr>
            <a:r>
              <a:rPr lang="ja-JP" altLang="en-US" dirty="0" smtClean="0"/>
              <a:t>その作業が</a:t>
            </a:r>
            <a:r>
              <a:rPr lang="en-US" altLang="ja-JP" dirty="0" smtClean="0"/>
              <a:t>push</a:t>
            </a:r>
            <a:r>
              <a:rPr lang="ja-JP" altLang="en-US" dirty="0" smtClean="0"/>
              <a:t>になります</a:t>
            </a:r>
            <a:endParaRPr lang="en-US" altLang="ja-JP" dirty="0" smtClean="0"/>
          </a:p>
        </p:txBody>
      </p:sp>
    </p:spTree>
    <p:extLst>
      <p:ext uri="{BB962C8B-B14F-4D97-AF65-F5344CB8AC3E}">
        <p14:creationId xmlns:p14="http://schemas.microsoft.com/office/powerpoint/2010/main" val="2816991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06475"/>
          </a:xfrm>
        </p:spPr>
        <p:txBody>
          <a:bodyPr/>
          <a:lstStyle/>
          <a:p>
            <a:r>
              <a:rPr kumimoji="1" lang="ja-JP" altLang="en-US" dirty="0" smtClean="0"/>
              <a:t>リモートに</a:t>
            </a:r>
            <a:r>
              <a:rPr kumimoji="1" lang="en-US" altLang="ja-JP" dirty="0" smtClean="0"/>
              <a:t>push</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99" y="1173226"/>
            <a:ext cx="9798050" cy="3213100"/>
          </a:xfrm>
          <a:prstGeom prst="rect">
            <a:avLst/>
          </a:prstGeom>
        </p:spPr>
      </p:pic>
      <p:sp>
        <p:nvSpPr>
          <p:cNvPr id="5" name="テキスト ボックス 4"/>
          <p:cNvSpPr txBox="1"/>
          <p:nvPr/>
        </p:nvSpPr>
        <p:spPr>
          <a:xfrm>
            <a:off x="703199" y="4608576"/>
            <a:ext cx="9949561" cy="1815882"/>
          </a:xfrm>
          <a:prstGeom prst="rect">
            <a:avLst/>
          </a:prstGeom>
          <a:noFill/>
        </p:spPr>
        <p:txBody>
          <a:bodyPr wrap="square" rtlCol="0">
            <a:spAutoFit/>
          </a:bodyPr>
          <a:lstStyle/>
          <a:p>
            <a:r>
              <a:rPr lang="ja-JP" altLang="en-US" sz="2800" dirty="0" smtClean="0"/>
              <a:t>ブランチでの初めての</a:t>
            </a:r>
            <a:r>
              <a:rPr lang="en-US" altLang="ja-JP" sz="2800" dirty="0" smtClean="0"/>
              <a:t>push</a:t>
            </a:r>
            <a:r>
              <a:rPr lang="ja-JP" altLang="en-US" sz="2800" dirty="0" smtClean="0"/>
              <a:t>では上記画像のような画面になると思われます</a:t>
            </a:r>
            <a:endParaRPr lang="en-US" altLang="ja-JP" sz="2800" dirty="0" smtClean="0"/>
          </a:p>
          <a:p>
            <a:r>
              <a:rPr kumimoji="1" lang="ja-JP" altLang="en-US" sz="2800" dirty="0" smtClean="0"/>
              <a:t>ここでは</a:t>
            </a:r>
            <a:r>
              <a:rPr kumimoji="1" lang="en-US" altLang="ja-JP" sz="2800" dirty="0" smtClean="0"/>
              <a:t>submit</a:t>
            </a:r>
            <a:r>
              <a:rPr kumimoji="1" lang="ja-JP" altLang="en-US" sz="2800" dirty="0" smtClean="0"/>
              <a:t>を押してください</a:t>
            </a:r>
            <a:endParaRPr kumimoji="1" lang="en-US" altLang="ja-JP" sz="2800" dirty="0" smtClean="0"/>
          </a:p>
          <a:p>
            <a:r>
              <a:rPr lang="ja-JP" altLang="en-US" sz="2800" dirty="0"/>
              <a:t>こ</a:t>
            </a:r>
            <a:r>
              <a:rPr lang="ja-JP" altLang="en-US" sz="2800" dirty="0" smtClean="0"/>
              <a:t>れで完了です</a:t>
            </a:r>
            <a:endParaRPr kumimoji="1" lang="ja-JP" altLang="en-US" sz="2800" dirty="0"/>
          </a:p>
        </p:txBody>
      </p:sp>
    </p:spTree>
    <p:extLst>
      <p:ext uri="{BB962C8B-B14F-4D97-AF65-F5344CB8AC3E}">
        <p14:creationId xmlns:p14="http://schemas.microsoft.com/office/powerpoint/2010/main" val="3896337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23595"/>
          </a:xfrm>
        </p:spPr>
        <p:txBody>
          <a:bodyPr/>
          <a:lstStyle/>
          <a:p>
            <a:r>
              <a:rPr kumimoji="1" lang="ja-JP" altLang="en-US" dirty="0" smtClean="0"/>
              <a:t>確認作業</a:t>
            </a:r>
            <a:endParaRPr kumimoji="1" lang="ja-JP" altLang="en-US" dirty="0"/>
          </a:p>
        </p:txBody>
      </p:sp>
      <p:sp>
        <p:nvSpPr>
          <p:cNvPr id="4" name="テキスト ボックス 3"/>
          <p:cNvSpPr txBox="1"/>
          <p:nvPr/>
        </p:nvSpPr>
        <p:spPr>
          <a:xfrm>
            <a:off x="283464" y="1106424"/>
            <a:ext cx="11548872"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2800" dirty="0" smtClean="0"/>
              <a:t>master</a:t>
            </a:r>
            <a:r>
              <a:rPr kumimoji="1" lang="ja-JP" altLang="en-US" sz="2800" dirty="0" smtClean="0"/>
              <a:t>ブランチで</a:t>
            </a:r>
            <a:r>
              <a:rPr kumimoji="1" lang="en-US" altLang="ja-JP" sz="2800" dirty="0" err="1" smtClean="0"/>
              <a:t>git</a:t>
            </a:r>
            <a:r>
              <a:rPr kumimoji="1" lang="en-US" altLang="ja-JP" sz="2800" dirty="0" smtClean="0"/>
              <a:t>-VR-study</a:t>
            </a:r>
            <a:r>
              <a:rPr kumimoji="1" lang="ja-JP" altLang="en-US" sz="2800" dirty="0" smtClean="0"/>
              <a:t>を開いてみてください</a:t>
            </a:r>
            <a:endParaRPr kumimoji="1" lang="en-US" altLang="ja-JP" sz="2800" dirty="0" smtClean="0"/>
          </a:p>
          <a:p>
            <a:pPr marL="571500" indent="-571500">
              <a:buFont typeface="Arial" panose="020B0604020202020204" pitchFamily="34" charset="0"/>
              <a:buChar char="•"/>
            </a:pPr>
            <a:r>
              <a:rPr lang="ja-JP" altLang="en-US" sz="2800" dirty="0" smtClean="0"/>
              <a:t>先ほど追加したメモ帳はありますか</a:t>
            </a:r>
            <a:endParaRPr lang="en-US" altLang="ja-JP" sz="2800" dirty="0" smtClean="0"/>
          </a:p>
          <a:p>
            <a:pPr marL="571500" indent="-571500">
              <a:buFont typeface="Arial" panose="020B0604020202020204" pitchFamily="34" charset="0"/>
              <a:buChar char="•"/>
            </a:pPr>
            <a:endParaRPr kumimoji="1" lang="en-US" altLang="ja-JP" sz="2800" dirty="0"/>
          </a:p>
          <a:p>
            <a:r>
              <a:rPr lang="ja-JP" altLang="en-US" sz="2800" dirty="0" smtClean="0"/>
              <a:t>多分先ほど作成したメモ帳はないと思われます</a:t>
            </a:r>
            <a:endParaRPr lang="en-US" altLang="ja-JP" sz="2800" dirty="0" smtClean="0"/>
          </a:p>
          <a:p>
            <a:r>
              <a:rPr lang="ja-JP" altLang="en-US" sz="2800" dirty="0" smtClean="0"/>
              <a:t>ブランチを切ることで</a:t>
            </a:r>
            <a:r>
              <a:rPr lang="en-US" altLang="ja-JP" sz="2800" dirty="0" smtClean="0"/>
              <a:t>master</a:t>
            </a:r>
            <a:r>
              <a:rPr lang="ja-JP" altLang="en-US" sz="2800" dirty="0" smtClean="0"/>
              <a:t>ブランチに影響を与えることなく作業できます</a:t>
            </a:r>
            <a:endParaRPr lang="en-US" altLang="ja-JP" sz="2800" dirty="0" smtClean="0"/>
          </a:p>
          <a:p>
            <a:endParaRPr kumimoji="1" lang="en-US" altLang="ja-JP" sz="2800" dirty="0" smtClean="0"/>
          </a:p>
          <a:p>
            <a:endParaRPr lang="en-US" altLang="ja-JP" sz="2800" dirty="0"/>
          </a:p>
          <a:p>
            <a:r>
              <a:rPr kumimoji="1" lang="ja-JP" altLang="en-US" sz="2800" dirty="0" smtClean="0"/>
              <a:t>次は</a:t>
            </a:r>
            <a:r>
              <a:rPr lang="ja-JP" altLang="en-US" sz="2800" dirty="0" smtClean="0"/>
              <a:t>作成したブランチをマージさせます</a:t>
            </a:r>
            <a:endParaRPr kumimoji="1" lang="ja-JP" altLang="en-US" sz="2800" dirty="0"/>
          </a:p>
        </p:txBody>
      </p:sp>
    </p:spTree>
    <p:extLst>
      <p:ext uri="{BB962C8B-B14F-4D97-AF65-F5344CB8AC3E}">
        <p14:creationId xmlns:p14="http://schemas.microsoft.com/office/powerpoint/2010/main" val="789071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87019"/>
          </a:xfrm>
        </p:spPr>
        <p:txBody>
          <a:bodyPr/>
          <a:lstStyle/>
          <a:p>
            <a:r>
              <a:rPr kumimoji="1" lang="ja-JP" altLang="en-US" dirty="0" smtClean="0"/>
              <a:t>マージって？</a:t>
            </a:r>
            <a:endParaRPr kumimoji="1" lang="ja-JP" altLang="en-US" dirty="0"/>
          </a:p>
        </p:txBody>
      </p:sp>
      <p:sp>
        <p:nvSpPr>
          <p:cNvPr id="4" name="楕円 3"/>
          <p:cNvSpPr/>
          <p:nvPr/>
        </p:nvSpPr>
        <p:spPr>
          <a:xfrm>
            <a:off x="7114032" y="5285232"/>
            <a:ext cx="2916936"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master</a:t>
            </a:r>
            <a:endParaRPr kumimoji="1" lang="ja-JP" altLang="en-US" sz="3200" dirty="0"/>
          </a:p>
        </p:txBody>
      </p:sp>
      <p:cxnSp>
        <p:nvCxnSpPr>
          <p:cNvPr id="6" name="直線矢印コネクタ 5"/>
          <p:cNvCxnSpPr>
            <a:stCxn id="4" idx="0"/>
          </p:cNvCxnSpPr>
          <p:nvPr/>
        </p:nvCxnSpPr>
        <p:spPr>
          <a:xfrm flipH="1" flipV="1">
            <a:off x="8513064" y="173736"/>
            <a:ext cx="59436" cy="51114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楕円 8"/>
          <p:cNvSpPr/>
          <p:nvPr/>
        </p:nvSpPr>
        <p:spPr>
          <a:xfrm>
            <a:off x="9275064" y="3581400"/>
            <a:ext cx="2916936"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複製</a:t>
            </a:r>
            <a:endParaRPr kumimoji="1" lang="ja-JP" altLang="en-US" sz="3200" dirty="0"/>
          </a:p>
        </p:txBody>
      </p:sp>
      <p:cxnSp>
        <p:nvCxnSpPr>
          <p:cNvPr id="10" name="直線矢印コネクタ 9"/>
          <p:cNvCxnSpPr>
            <a:stCxn id="4" idx="7"/>
            <a:endCxn id="9" idx="4"/>
          </p:cNvCxnSpPr>
          <p:nvPr/>
        </p:nvCxnSpPr>
        <p:spPr>
          <a:xfrm flipV="1">
            <a:off x="9603793" y="5044440"/>
            <a:ext cx="1129739" cy="45504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a:stCxn id="9" idx="0"/>
          </p:cNvCxnSpPr>
          <p:nvPr/>
        </p:nvCxnSpPr>
        <p:spPr>
          <a:xfrm flipH="1" flipV="1">
            <a:off x="10671048" y="82296"/>
            <a:ext cx="62484" cy="349910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p:cNvCxnSpPr/>
          <p:nvPr/>
        </p:nvCxnSpPr>
        <p:spPr>
          <a:xfrm flipH="1" flipV="1">
            <a:off x="8542782" y="1187196"/>
            <a:ext cx="2190750" cy="114542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0" name="テキスト ボックス 19"/>
          <p:cNvSpPr txBox="1"/>
          <p:nvPr/>
        </p:nvSpPr>
        <p:spPr>
          <a:xfrm>
            <a:off x="224028" y="1343533"/>
            <a:ext cx="6190488" cy="5262979"/>
          </a:xfrm>
          <a:prstGeom prst="rect">
            <a:avLst/>
          </a:prstGeom>
          <a:noFill/>
        </p:spPr>
        <p:txBody>
          <a:bodyPr wrap="square" rtlCol="0">
            <a:spAutoFit/>
          </a:bodyPr>
          <a:lstStyle/>
          <a:p>
            <a:r>
              <a:rPr lang="ja-JP" altLang="en-US" sz="2800" dirty="0" smtClean="0"/>
              <a:t>安全に作業できるように</a:t>
            </a:r>
            <a:r>
              <a:rPr lang="en-US" altLang="ja-JP" sz="2800" dirty="0" smtClean="0"/>
              <a:t>branch</a:t>
            </a:r>
            <a:r>
              <a:rPr lang="ja-JP" altLang="en-US" sz="2800" dirty="0" smtClean="0"/>
              <a:t>を作成して作業してきました。</a:t>
            </a:r>
            <a:endParaRPr lang="en-US" altLang="ja-JP" sz="2800" dirty="0" smtClean="0"/>
          </a:p>
          <a:p>
            <a:endParaRPr kumimoji="1" lang="en-US" altLang="ja-JP" sz="2800" dirty="0"/>
          </a:p>
          <a:p>
            <a:r>
              <a:rPr lang="ja-JP" altLang="en-US" sz="2800" dirty="0" smtClean="0"/>
              <a:t>次は安全が確認作業を</a:t>
            </a:r>
            <a:r>
              <a:rPr lang="en-US" altLang="ja-JP" sz="2800" dirty="0" smtClean="0"/>
              <a:t>master</a:t>
            </a:r>
            <a:r>
              <a:rPr lang="ja-JP" altLang="en-US" sz="2800" dirty="0" smtClean="0"/>
              <a:t>に反映させる作業を行います。</a:t>
            </a:r>
            <a:endParaRPr lang="en-US" altLang="ja-JP" sz="2800" dirty="0" smtClean="0"/>
          </a:p>
          <a:p>
            <a:endParaRPr kumimoji="1" lang="en-US" altLang="ja-JP" sz="2800" dirty="0"/>
          </a:p>
          <a:p>
            <a:r>
              <a:rPr kumimoji="1" lang="ja-JP" altLang="en-US" sz="2800" dirty="0" smtClean="0"/>
              <a:t>例えば、</a:t>
            </a:r>
            <a:r>
              <a:rPr kumimoji="1" lang="en-US" altLang="ja-JP" sz="2800" dirty="0" smtClean="0"/>
              <a:t>branch</a:t>
            </a:r>
            <a:r>
              <a:rPr kumimoji="1" lang="ja-JP" altLang="en-US" sz="2800" dirty="0" smtClean="0"/>
              <a:t>を切ったあとに複製で</a:t>
            </a:r>
            <a:r>
              <a:rPr lang="en-US" altLang="ja-JP" sz="2800" dirty="0" smtClean="0"/>
              <a:t>A.tx</a:t>
            </a:r>
            <a:r>
              <a:rPr lang="en-US" altLang="ja-JP" sz="2800" dirty="0"/>
              <a:t>t</a:t>
            </a:r>
            <a:r>
              <a:rPr kumimoji="1" lang="ja-JP" altLang="en-US" sz="2800" dirty="0" smtClean="0"/>
              <a:t>を更新・追加した。</a:t>
            </a:r>
            <a:endParaRPr kumimoji="1" lang="en-US" altLang="ja-JP" sz="2800" dirty="0" smtClean="0"/>
          </a:p>
          <a:p>
            <a:r>
              <a:rPr lang="ja-JP" altLang="en-US" sz="2800" dirty="0" smtClean="0"/>
              <a:t>しかし、現在</a:t>
            </a:r>
            <a:r>
              <a:rPr lang="en-US" altLang="ja-JP" sz="2800" dirty="0" smtClean="0"/>
              <a:t>master</a:t>
            </a:r>
            <a:r>
              <a:rPr lang="ja-JP" altLang="en-US" sz="2800" dirty="0" err="1" smtClean="0"/>
              <a:t>には</a:t>
            </a:r>
            <a:r>
              <a:rPr lang="en-US" altLang="ja-JP" sz="2800" dirty="0" smtClean="0"/>
              <a:t>A.txt</a:t>
            </a:r>
            <a:r>
              <a:rPr lang="ja-JP" altLang="en-US" sz="2800" dirty="0" smtClean="0"/>
              <a:t>がない。</a:t>
            </a:r>
            <a:endParaRPr lang="en-US" altLang="ja-JP" sz="2800" dirty="0" smtClean="0"/>
          </a:p>
          <a:p>
            <a:r>
              <a:rPr kumimoji="1" lang="ja-JP" altLang="en-US" sz="2800" dirty="0" smtClean="0"/>
              <a:t>そこでマージすることで、今までの</a:t>
            </a:r>
            <a:r>
              <a:rPr kumimoji="1" lang="en-US" altLang="ja-JP" sz="2800" dirty="0" smtClean="0"/>
              <a:t>A.txt</a:t>
            </a:r>
            <a:r>
              <a:rPr kumimoji="1" lang="ja-JP" altLang="en-US" sz="2800" dirty="0" err="1" smtClean="0"/>
              <a:t>への</a:t>
            </a:r>
            <a:r>
              <a:rPr lang="ja-JP" altLang="en-US" sz="2800" dirty="0" smtClean="0"/>
              <a:t>更新を</a:t>
            </a:r>
            <a:r>
              <a:rPr lang="en-US" altLang="ja-JP" sz="2800" dirty="0" smtClean="0"/>
              <a:t>master</a:t>
            </a:r>
            <a:r>
              <a:rPr lang="ja-JP" altLang="en-US" sz="2800" dirty="0" smtClean="0"/>
              <a:t>に反映させます。</a:t>
            </a:r>
            <a:endParaRPr kumimoji="1" lang="ja-JP" altLang="en-US" sz="2800" dirty="0"/>
          </a:p>
        </p:txBody>
      </p:sp>
    </p:spTree>
    <p:extLst>
      <p:ext uri="{BB962C8B-B14F-4D97-AF65-F5344CB8AC3E}">
        <p14:creationId xmlns:p14="http://schemas.microsoft.com/office/powerpoint/2010/main" val="4195587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777875"/>
          </a:xfrm>
        </p:spPr>
        <p:txBody>
          <a:bodyPr/>
          <a:lstStyle/>
          <a:p>
            <a:r>
              <a:rPr kumimoji="1" lang="ja-JP" altLang="en-US" dirty="0" smtClean="0"/>
              <a:t>マージをするには</a:t>
            </a:r>
            <a:endParaRPr kumimoji="1" lang="ja-JP" altLang="en-US" dirty="0"/>
          </a:p>
        </p:txBody>
      </p:sp>
      <p:sp>
        <p:nvSpPr>
          <p:cNvPr id="4" name="楕円 3"/>
          <p:cNvSpPr/>
          <p:nvPr/>
        </p:nvSpPr>
        <p:spPr>
          <a:xfrm>
            <a:off x="6821424" y="5833872"/>
            <a:ext cx="2532888" cy="1024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master</a:t>
            </a:r>
            <a:endParaRPr kumimoji="1" lang="ja-JP" altLang="en-US" sz="3200" dirty="0"/>
          </a:p>
        </p:txBody>
      </p:sp>
      <p:sp>
        <p:nvSpPr>
          <p:cNvPr id="5" name="楕円 4"/>
          <p:cNvSpPr/>
          <p:nvPr/>
        </p:nvSpPr>
        <p:spPr>
          <a:xfrm>
            <a:off x="9424416" y="4809744"/>
            <a:ext cx="2532888" cy="1024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t>複製</a:t>
            </a:r>
            <a:endParaRPr kumimoji="1" lang="ja-JP" altLang="en-US" sz="3200" dirty="0"/>
          </a:p>
        </p:txBody>
      </p:sp>
      <p:cxnSp>
        <p:nvCxnSpPr>
          <p:cNvPr id="7" name="直線矢印コネクタ 6"/>
          <p:cNvCxnSpPr>
            <a:stCxn id="4" idx="0"/>
          </p:cNvCxnSpPr>
          <p:nvPr/>
        </p:nvCxnSpPr>
        <p:spPr>
          <a:xfrm flipV="1">
            <a:off x="8087868" y="64008"/>
            <a:ext cx="0" cy="576986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p:cNvCxnSpPr>
            <a:stCxn id="4" idx="7"/>
            <a:endCxn id="5" idx="4"/>
          </p:cNvCxnSpPr>
          <p:nvPr/>
        </p:nvCxnSpPr>
        <p:spPr>
          <a:xfrm flipV="1">
            <a:off x="8983379" y="5833872"/>
            <a:ext cx="1707481" cy="14998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直線矢印コネクタ 10"/>
          <p:cNvCxnSpPr>
            <a:stCxn id="5" idx="0"/>
          </p:cNvCxnSpPr>
          <p:nvPr/>
        </p:nvCxnSpPr>
        <p:spPr>
          <a:xfrm flipH="1" flipV="1">
            <a:off x="10690859" y="219456"/>
            <a:ext cx="1" cy="4590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 name="楕円 13"/>
          <p:cNvSpPr/>
          <p:nvPr/>
        </p:nvSpPr>
        <p:spPr>
          <a:xfrm>
            <a:off x="6292596" y="1684020"/>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endParaRPr kumimoji="1" lang="ja-JP" altLang="en-US" sz="3200" dirty="0">
              <a:solidFill>
                <a:schemeClr val="tx1"/>
              </a:solidFill>
            </a:endParaRPr>
          </a:p>
        </p:txBody>
      </p:sp>
      <p:sp>
        <p:nvSpPr>
          <p:cNvPr id="15" name="楕円 14"/>
          <p:cNvSpPr/>
          <p:nvPr/>
        </p:nvSpPr>
        <p:spPr>
          <a:xfrm>
            <a:off x="6832855" y="3249168"/>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r>
              <a:rPr kumimoji="1" lang="ja-JP" altLang="en-US" sz="3200" dirty="0" smtClean="0">
                <a:solidFill>
                  <a:schemeClr val="tx1"/>
                </a:solidFill>
              </a:rPr>
              <a:t>‘</a:t>
            </a:r>
            <a:endParaRPr kumimoji="1" lang="ja-JP" altLang="en-US" sz="3200" dirty="0">
              <a:solidFill>
                <a:schemeClr val="tx1"/>
              </a:solidFill>
            </a:endParaRPr>
          </a:p>
        </p:txBody>
      </p:sp>
      <p:sp>
        <p:nvSpPr>
          <p:cNvPr id="16" name="楕円 15"/>
          <p:cNvSpPr/>
          <p:nvPr/>
        </p:nvSpPr>
        <p:spPr>
          <a:xfrm>
            <a:off x="10899647" y="3249168"/>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dirty="0">
              <a:solidFill>
                <a:schemeClr val="tx1"/>
              </a:solidFill>
            </a:endParaRPr>
          </a:p>
        </p:txBody>
      </p:sp>
      <p:cxnSp>
        <p:nvCxnSpPr>
          <p:cNvPr id="17" name="直線矢印コネクタ 16"/>
          <p:cNvCxnSpPr/>
          <p:nvPr/>
        </p:nvCxnSpPr>
        <p:spPr>
          <a:xfrm flipH="1" flipV="1">
            <a:off x="8087868" y="2075688"/>
            <a:ext cx="2602992" cy="43891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楕円 20"/>
          <p:cNvSpPr/>
          <p:nvPr/>
        </p:nvSpPr>
        <p:spPr>
          <a:xfrm>
            <a:off x="5659374" y="5750052"/>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endParaRPr kumimoji="1" lang="ja-JP" altLang="en-US" sz="3200" dirty="0">
              <a:solidFill>
                <a:schemeClr val="tx1"/>
              </a:solidFill>
            </a:endParaRPr>
          </a:p>
        </p:txBody>
      </p:sp>
      <p:sp>
        <p:nvSpPr>
          <p:cNvPr id="22" name="楕円 21"/>
          <p:cNvSpPr/>
          <p:nvPr/>
        </p:nvSpPr>
        <p:spPr>
          <a:xfrm>
            <a:off x="5567172" y="118872"/>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rPr>
              <a:t>A</a:t>
            </a:r>
            <a:r>
              <a:rPr kumimoji="1" lang="ja-JP" altLang="en-US" sz="3200" dirty="0" smtClean="0">
                <a:solidFill>
                  <a:schemeClr val="tx1"/>
                </a:solidFill>
              </a:rPr>
              <a:t>‘</a:t>
            </a:r>
            <a:endParaRPr kumimoji="1" lang="ja-JP" altLang="en-US" sz="3200" dirty="0">
              <a:solidFill>
                <a:schemeClr val="tx1"/>
              </a:solidFill>
            </a:endParaRPr>
          </a:p>
        </p:txBody>
      </p:sp>
      <p:sp>
        <p:nvSpPr>
          <p:cNvPr id="23" name="楕円 22"/>
          <p:cNvSpPr/>
          <p:nvPr/>
        </p:nvSpPr>
        <p:spPr>
          <a:xfrm>
            <a:off x="6938010" y="150114"/>
            <a:ext cx="1057656" cy="1024128"/>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dirty="0">
              <a:solidFill>
                <a:schemeClr val="tx1"/>
              </a:solidFill>
            </a:endParaRPr>
          </a:p>
        </p:txBody>
      </p:sp>
      <p:cxnSp>
        <p:nvCxnSpPr>
          <p:cNvPr id="24" name="直線矢印コネクタ 23"/>
          <p:cNvCxnSpPr>
            <a:stCxn id="14" idx="0"/>
            <a:endCxn id="22" idx="4"/>
          </p:cNvCxnSpPr>
          <p:nvPr/>
        </p:nvCxnSpPr>
        <p:spPr>
          <a:xfrm flipH="1" flipV="1">
            <a:off x="6096000" y="1143000"/>
            <a:ext cx="725424" cy="54102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4" idx="0"/>
            <a:endCxn id="23" idx="4"/>
          </p:cNvCxnSpPr>
          <p:nvPr/>
        </p:nvCxnSpPr>
        <p:spPr>
          <a:xfrm flipV="1">
            <a:off x="6821424" y="1174242"/>
            <a:ext cx="645414" cy="50977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p:cNvSpPr txBox="1"/>
          <p:nvPr/>
        </p:nvSpPr>
        <p:spPr>
          <a:xfrm>
            <a:off x="5805678" y="1288669"/>
            <a:ext cx="528828" cy="584775"/>
          </a:xfrm>
          <a:prstGeom prst="rect">
            <a:avLst/>
          </a:prstGeom>
          <a:noFill/>
        </p:spPr>
        <p:txBody>
          <a:bodyPr wrap="square" rtlCol="0">
            <a:spAutoFit/>
          </a:bodyPr>
          <a:lstStyle/>
          <a:p>
            <a:r>
              <a:rPr kumimoji="1" lang="ja-JP" altLang="en-US" sz="3200" dirty="0" smtClean="0"/>
              <a:t>？</a:t>
            </a:r>
            <a:endParaRPr kumimoji="1" lang="ja-JP" altLang="en-US" sz="3200" dirty="0"/>
          </a:p>
        </p:txBody>
      </p:sp>
      <p:sp>
        <p:nvSpPr>
          <p:cNvPr id="31" name="テキスト ボックス 30"/>
          <p:cNvSpPr txBox="1"/>
          <p:nvPr/>
        </p:nvSpPr>
        <p:spPr>
          <a:xfrm>
            <a:off x="7237095" y="1245963"/>
            <a:ext cx="528828" cy="584775"/>
          </a:xfrm>
          <a:prstGeom prst="rect">
            <a:avLst/>
          </a:prstGeom>
          <a:noFill/>
        </p:spPr>
        <p:txBody>
          <a:bodyPr wrap="square" rtlCol="0">
            <a:spAutoFit/>
          </a:bodyPr>
          <a:lstStyle/>
          <a:p>
            <a:r>
              <a:rPr kumimoji="1" lang="ja-JP" altLang="en-US" sz="3200" dirty="0" smtClean="0"/>
              <a:t>？</a:t>
            </a:r>
            <a:endParaRPr kumimoji="1" lang="ja-JP" altLang="en-US" sz="3200" dirty="0"/>
          </a:p>
        </p:txBody>
      </p:sp>
      <p:sp>
        <p:nvSpPr>
          <p:cNvPr id="32" name="テキスト ボックス 31"/>
          <p:cNvSpPr txBox="1"/>
          <p:nvPr/>
        </p:nvSpPr>
        <p:spPr>
          <a:xfrm>
            <a:off x="164592" y="1069848"/>
            <a:ext cx="5402580" cy="5632311"/>
          </a:xfrm>
          <a:prstGeom prst="rect">
            <a:avLst/>
          </a:prstGeom>
          <a:noFill/>
        </p:spPr>
        <p:txBody>
          <a:bodyPr wrap="square" rtlCol="0">
            <a:spAutoFit/>
          </a:bodyPr>
          <a:lstStyle/>
          <a:p>
            <a:r>
              <a:rPr kumimoji="1" lang="ja-JP" altLang="en-US" dirty="0" smtClean="0"/>
              <a:t>マージす</a:t>
            </a:r>
            <a:r>
              <a:rPr lang="ja-JP" altLang="en-US" dirty="0" smtClean="0"/>
              <a:t>るには、マージしていいかをチームに聞くプルリクエストを送らなければなりません。</a:t>
            </a:r>
            <a:endParaRPr lang="en-US" altLang="ja-JP" dirty="0" smtClean="0"/>
          </a:p>
          <a:p>
            <a:endParaRPr kumimoji="1" lang="en-US" altLang="ja-JP" dirty="0"/>
          </a:p>
          <a:p>
            <a:r>
              <a:rPr lang="ja-JP" altLang="en-US" dirty="0" smtClean="0"/>
              <a:t>これをする理由はそのマージが今あるものに悪い影響を与えないかを確認するためです。</a:t>
            </a:r>
            <a:endParaRPr lang="en-US" altLang="ja-JP" dirty="0" smtClean="0"/>
          </a:p>
          <a:p>
            <a:endParaRPr kumimoji="1" lang="en-US" altLang="ja-JP" dirty="0"/>
          </a:p>
          <a:p>
            <a:r>
              <a:rPr kumimoji="1" lang="ja-JP" altLang="en-US" dirty="0" smtClean="0"/>
              <a:t>マージしたときのエラーの１つにコンフリクトと呼ばれるものがあります。</a:t>
            </a:r>
            <a:endParaRPr kumimoji="1" lang="en-US" altLang="ja-JP" dirty="0" smtClean="0"/>
          </a:p>
          <a:p>
            <a:endParaRPr lang="en-US" altLang="ja-JP" dirty="0"/>
          </a:p>
          <a:p>
            <a:r>
              <a:rPr kumimoji="1" lang="ja-JP" altLang="en-US" dirty="0" smtClean="0"/>
              <a:t>コンフリクトとは、</a:t>
            </a:r>
            <a:r>
              <a:rPr kumimoji="1" lang="en-US" altLang="ja-JP" dirty="0" smtClean="0"/>
              <a:t>master</a:t>
            </a:r>
            <a:r>
              <a:rPr kumimoji="1" lang="ja-JP" altLang="en-US" dirty="0" smtClean="0"/>
              <a:t>に</a:t>
            </a:r>
            <a:r>
              <a:rPr kumimoji="1" lang="en-US" altLang="ja-JP" dirty="0" smtClean="0"/>
              <a:t>A</a:t>
            </a:r>
            <a:r>
              <a:rPr kumimoji="1" lang="ja-JP" altLang="en-US" dirty="0" smtClean="0"/>
              <a:t>というファイルがあったとします。</a:t>
            </a:r>
            <a:r>
              <a:rPr kumimoji="1" lang="en-US" altLang="ja-JP" dirty="0" smtClean="0"/>
              <a:t>branch</a:t>
            </a:r>
            <a:r>
              <a:rPr kumimoji="1" lang="ja-JP" altLang="en-US" dirty="0" smtClean="0"/>
              <a:t>を切った場合、複製にも</a:t>
            </a:r>
            <a:r>
              <a:rPr kumimoji="1" lang="en-US" altLang="ja-JP" dirty="0" smtClean="0"/>
              <a:t>A</a:t>
            </a:r>
            <a:r>
              <a:rPr kumimoji="1" lang="ja-JP" altLang="en-US" dirty="0" err="1" smtClean="0"/>
              <a:t>が存</a:t>
            </a:r>
            <a:r>
              <a:rPr kumimoji="1" lang="ja-JP" altLang="en-US" dirty="0" smtClean="0"/>
              <a:t>在します。</a:t>
            </a:r>
            <a:endParaRPr kumimoji="1" lang="en-US" altLang="ja-JP" dirty="0" smtClean="0"/>
          </a:p>
          <a:p>
            <a:r>
              <a:rPr kumimoji="1" lang="ja-JP" altLang="en-US" dirty="0" smtClean="0"/>
              <a:t>この</a:t>
            </a:r>
            <a:r>
              <a:rPr kumimoji="1" lang="en-US" altLang="ja-JP" dirty="0" smtClean="0"/>
              <a:t>A</a:t>
            </a:r>
            <a:r>
              <a:rPr kumimoji="1" lang="ja-JP" altLang="en-US" dirty="0" smtClean="0"/>
              <a:t>を</a:t>
            </a:r>
            <a:r>
              <a:rPr kumimoji="1" lang="en-US" altLang="ja-JP" dirty="0" smtClean="0"/>
              <a:t>master</a:t>
            </a:r>
            <a:r>
              <a:rPr kumimoji="1" lang="ja-JP" altLang="en-US" dirty="0" smtClean="0"/>
              <a:t>で</a:t>
            </a:r>
            <a:r>
              <a:rPr kumimoji="1" lang="en-US" altLang="ja-JP" dirty="0" smtClean="0"/>
              <a:t>A’</a:t>
            </a:r>
            <a:r>
              <a:rPr kumimoji="1" lang="ja-JP" altLang="en-US" dirty="0" smtClean="0"/>
              <a:t>へ、複製側で</a:t>
            </a:r>
            <a:r>
              <a:rPr kumimoji="1" lang="en-US" altLang="ja-JP" dirty="0" smtClean="0"/>
              <a:t>B</a:t>
            </a:r>
            <a:r>
              <a:rPr kumimoji="1" lang="ja-JP" altLang="en-US" dirty="0" smtClean="0"/>
              <a:t>へ変更したとします。</a:t>
            </a:r>
            <a:endParaRPr kumimoji="1" lang="en-US" altLang="ja-JP" dirty="0" smtClean="0"/>
          </a:p>
          <a:p>
            <a:r>
              <a:rPr kumimoji="1" lang="ja-JP" altLang="en-US" dirty="0" smtClean="0"/>
              <a:t>ここでマージを行うと何がだめかというと、どちらのファイルも</a:t>
            </a:r>
            <a:r>
              <a:rPr kumimoji="1" lang="en-US" altLang="ja-JP" dirty="0" smtClean="0"/>
              <a:t>A</a:t>
            </a:r>
            <a:r>
              <a:rPr kumimoji="1" lang="ja-JP" altLang="en-US" dirty="0" smtClean="0"/>
              <a:t>から更新したものになります。</a:t>
            </a:r>
            <a:endParaRPr kumimoji="1" lang="en-US" altLang="ja-JP" dirty="0" smtClean="0"/>
          </a:p>
          <a:p>
            <a:r>
              <a:rPr kumimoji="1" lang="ja-JP" altLang="en-US" dirty="0" smtClean="0"/>
              <a:t>そのため、どちらの更新を反映させればいいかがわからなくなります。</a:t>
            </a:r>
            <a:endParaRPr kumimoji="1" lang="en-US" altLang="ja-JP" dirty="0" smtClean="0"/>
          </a:p>
          <a:p>
            <a:r>
              <a:rPr lang="ja-JP" altLang="en-US" dirty="0" smtClean="0"/>
              <a:t>モデルデータだとどちらかの更新をなかったことにしなければならないので注意しましょう。</a:t>
            </a:r>
            <a:endParaRPr kumimoji="1" lang="ja-JP" altLang="en-US" dirty="0"/>
          </a:p>
        </p:txBody>
      </p:sp>
    </p:spTree>
    <p:extLst>
      <p:ext uri="{BB962C8B-B14F-4D97-AF65-F5344CB8AC3E}">
        <p14:creationId xmlns:p14="http://schemas.microsoft.com/office/powerpoint/2010/main" val="346202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2507" y="0"/>
            <a:ext cx="10515600" cy="1325563"/>
          </a:xfrm>
        </p:spPr>
        <p:txBody>
          <a:bodyPr/>
          <a:lstStyle/>
          <a:p>
            <a:r>
              <a:rPr kumimoji="1" lang="ja-JP" altLang="en-US" dirty="0" smtClean="0"/>
              <a:t>まずは</a:t>
            </a:r>
            <a:r>
              <a:rPr kumimoji="1" lang="en-US" altLang="ja-JP" dirty="0" smtClean="0"/>
              <a:t>clone</a:t>
            </a:r>
            <a:endParaRPr kumimoji="1" lang="ja-JP" altLang="en-US" dirty="0"/>
          </a:p>
        </p:txBody>
      </p:sp>
      <p:sp>
        <p:nvSpPr>
          <p:cNvPr id="3" name="縦書きテキスト プレースホルダー 2"/>
          <p:cNvSpPr>
            <a:spLocks noGrp="1"/>
          </p:cNvSpPr>
          <p:nvPr>
            <p:ph type="body" orient="vert" idx="1"/>
          </p:nvPr>
        </p:nvSpPr>
        <p:spPr>
          <a:xfrm>
            <a:off x="5902842" y="372140"/>
            <a:ext cx="5985891" cy="5932967"/>
          </a:xfrm>
        </p:spPr>
        <p:txBody>
          <a:bodyPr vert="horz"/>
          <a:lstStyle/>
          <a:p>
            <a:pPr marL="285750" indent="-285750"/>
            <a:r>
              <a:rPr lang="ja-JP" altLang="en-US" dirty="0"/>
              <a:t>リモートはネット上だと思ってもらえれば結構</a:t>
            </a:r>
            <a:r>
              <a:rPr lang="en-US" altLang="ja-JP" dirty="0"/>
              <a:t>(</a:t>
            </a:r>
            <a:r>
              <a:rPr lang="ja-JP" altLang="en-US" dirty="0"/>
              <a:t>僕もよくわかってない</a:t>
            </a:r>
            <a:r>
              <a:rPr lang="en-US" altLang="ja-JP" dirty="0"/>
              <a:t>)</a:t>
            </a:r>
          </a:p>
          <a:p>
            <a:pPr marL="285750" indent="-285750"/>
            <a:endParaRPr lang="en-US" altLang="ja-JP" dirty="0"/>
          </a:p>
          <a:p>
            <a:pPr marL="285750" indent="-285750"/>
            <a:r>
              <a:rPr lang="ja-JP" altLang="en-US" dirty="0"/>
              <a:t>ローカルは自身の</a:t>
            </a:r>
            <a:r>
              <a:rPr lang="en-US" altLang="ja-JP" dirty="0" smtClean="0"/>
              <a:t>PC</a:t>
            </a:r>
          </a:p>
          <a:p>
            <a:pPr marL="285750" indent="-285750"/>
            <a:endParaRPr lang="en-US" altLang="ja-JP" dirty="0"/>
          </a:p>
          <a:p>
            <a:pPr marL="285750" indent="-285750"/>
            <a:r>
              <a:rPr lang="en-US" altLang="ja-JP" dirty="0" smtClean="0"/>
              <a:t>clone</a:t>
            </a:r>
            <a:r>
              <a:rPr lang="ja-JP" altLang="en-US" dirty="0" smtClean="0"/>
              <a:t>はリモートにあるファイルと同じものを自分のローカルに作成する</a:t>
            </a:r>
            <a:r>
              <a:rPr lang="en-US" altLang="ja-JP" dirty="0" smtClean="0"/>
              <a:t>(</a:t>
            </a:r>
            <a:r>
              <a:rPr lang="ja-JP" altLang="en-US" dirty="0" smtClean="0"/>
              <a:t>言ってしまえばコピー</a:t>
            </a:r>
            <a:r>
              <a:rPr lang="en-US" altLang="ja-JP" dirty="0" smtClean="0"/>
              <a:t>)</a:t>
            </a:r>
          </a:p>
          <a:p>
            <a:pPr marL="285750" indent="-285750"/>
            <a:endParaRPr lang="en-US" altLang="ja-JP" dirty="0"/>
          </a:p>
          <a:p>
            <a:pPr marL="285750" indent="-285750"/>
            <a:r>
              <a:rPr lang="ja-JP" altLang="en-US" dirty="0" smtClean="0"/>
              <a:t>詳しくは自分で</a:t>
            </a:r>
            <a:r>
              <a:rPr lang="en-US" altLang="ja-JP" dirty="0" err="1" smtClean="0"/>
              <a:t>ggrks</a:t>
            </a:r>
            <a:endParaRPr lang="en-US" altLang="ja-JP" dirty="0"/>
          </a:p>
          <a:p>
            <a:endParaRPr kumimoji="1" lang="ja-JP" altLang="en-US" dirty="0"/>
          </a:p>
        </p:txBody>
      </p:sp>
      <p:sp>
        <p:nvSpPr>
          <p:cNvPr id="4" name="楕円 3"/>
          <p:cNvSpPr/>
          <p:nvPr/>
        </p:nvSpPr>
        <p:spPr>
          <a:xfrm>
            <a:off x="1169581" y="4295507"/>
            <a:ext cx="4306188" cy="1807535"/>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ローカル</a:t>
            </a:r>
            <a:endParaRPr kumimoji="1" lang="ja-JP" altLang="en-US" sz="4000" dirty="0"/>
          </a:p>
        </p:txBody>
      </p:sp>
      <p:sp>
        <p:nvSpPr>
          <p:cNvPr id="5" name="楕円 4"/>
          <p:cNvSpPr/>
          <p:nvPr/>
        </p:nvSpPr>
        <p:spPr>
          <a:xfrm>
            <a:off x="1169581" y="1325563"/>
            <a:ext cx="4306187" cy="1577163"/>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smtClean="0"/>
              <a:t>リモート</a:t>
            </a:r>
            <a:endParaRPr kumimoji="1" lang="ja-JP" altLang="en-US" sz="4000" dirty="0"/>
          </a:p>
        </p:txBody>
      </p:sp>
      <p:cxnSp>
        <p:nvCxnSpPr>
          <p:cNvPr id="6" name="直線矢印コネクタ 5"/>
          <p:cNvCxnSpPr>
            <a:stCxn id="5" idx="3"/>
            <a:endCxn id="4" idx="1"/>
          </p:cNvCxnSpPr>
          <p:nvPr/>
        </p:nvCxnSpPr>
        <p:spPr>
          <a:xfrm>
            <a:off x="1800207" y="2671756"/>
            <a:ext cx="1" cy="18884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4" idx="7"/>
            <a:endCxn id="5" idx="5"/>
          </p:cNvCxnSpPr>
          <p:nvPr/>
        </p:nvCxnSpPr>
        <p:spPr>
          <a:xfrm flipV="1">
            <a:off x="4845142" y="2671756"/>
            <a:ext cx="0" cy="18884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87094" y="3120580"/>
            <a:ext cx="946298" cy="584775"/>
          </a:xfrm>
          <a:prstGeom prst="rect">
            <a:avLst/>
          </a:prstGeom>
          <a:noFill/>
        </p:spPr>
        <p:txBody>
          <a:bodyPr wrap="square" rtlCol="0">
            <a:spAutoFit/>
          </a:bodyPr>
          <a:lstStyle/>
          <a:p>
            <a:r>
              <a:rPr kumimoji="1" lang="en-US" altLang="ja-JP" sz="3200" dirty="0" smtClean="0"/>
              <a:t>pull</a:t>
            </a:r>
            <a:endParaRPr kumimoji="1" lang="ja-JP" altLang="en-US" sz="3200" dirty="0"/>
          </a:p>
        </p:txBody>
      </p:sp>
      <p:sp>
        <p:nvSpPr>
          <p:cNvPr id="9" name="テキスト ボックス 8"/>
          <p:cNvSpPr txBox="1"/>
          <p:nvPr/>
        </p:nvSpPr>
        <p:spPr>
          <a:xfrm>
            <a:off x="3561907" y="3051499"/>
            <a:ext cx="1116420" cy="584775"/>
          </a:xfrm>
          <a:prstGeom prst="rect">
            <a:avLst/>
          </a:prstGeom>
          <a:noFill/>
        </p:spPr>
        <p:txBody>
          <a:bodyPr wrap="square" rtlCol="0">
            <a:spAutoFit/>
          </a:bodyPr>
          <a:lstStyle/>
          <a:p>
            <a:r>
              <a:rPr kumimoji="1" lang="en-US" altLang="ja-JP" sz="3200" dirty="0" smtClean="0"/>
              <a:t>push</a:t>
            </a:r>
            <a:endParaRPr kumimoji="1" lang="ja-JP" altLang="en-US" sz="3200" dirty="0"/>
          </a:p>
        </p:txBody>
      </p:sp>
    </p:spTree>
    <p:extLst>
      <p:ext uri="{BB962C8B-B14F-4D97-AF65-F5344CB8AC3E}">
        <p14:creationId xmlns:p14="http://schemas.microsoft.com/office/powerpoint/2010/main" val="1518378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lang="ja-JP" altLang="en-US" dirty="0" smtClean="0"/>
              <a:t>マージします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43" y="1301115"/>
            <a:ext cx="6800850" cy="4438650"/>
          </a:xfrm>
          <a:prstGeom prst="rect">
            <a:avLst/>
          </a:prstGeom>
        </p:spPr>
      </p:pic>
      <p:sp>
        <p:nvSpPr>
          <p:cNvPr id="6" name="角丸四角形 5"/>
          <p:cNvSpPr/>
          <p:nvPr/>
        </p:nvSpPr>
        <p:spPr>
          <a:xfrm>
            <a:off x="7415784" y="691642"/>
            <a:ext cx="4261104" cy="5306822"/>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3200" dirty="0" smtClean="0"/>
              <a:t>今回は</a:t>
            </a:r>
            <a:r>
              <a:rPr kumimoji="1" lang="en-US" altLang="ja-JP" sz="3200" dirty="0" err="1" smtClean="0"/>
              <a:t>yomogizawa</a:t>
            </a:r>
            <a:r>
              <a:rPr kumimoji="1" lang="ja-JP" altLang="en-US" sz="3200" dirty="0" smtClean="0"/>
              <a:t>から</a:t>
            </a:r>
            <a:r>
              <a:rPr kumimoji="1" lang="en-US" altLang="ja-JP" sz="3200" dirty="0" smtClean="0"/>
              <a:t>master</a:t>
            </a:r>
            <a:r>
              <a:rPr kumimoji="1" lang="ja-JP" altLang="en-US" sz="3200" dirty="0" smtClean="0"/>
              <a:t>へマージ</a:t>
            </a:r>
            <a:r>
              <a:rPr lang="ja-JP" altLang="en-US" sz="3200" dirty="0" smtClean="0"/>
              <a:t>します。</a:t>
            </a:r>
            <a:endParaRPr lang="en-US" altLang="ja-JP" sz="3200" dirty="0" smtClean="0"/>
          </a:p>
          <a:p>
            <a:endParaRPr lang="en-US" altLang="ja-JP" sz="3200" dirty="0" smtClean="0"/>
          </a:p>
          <a:p>
            <a:r>
              <a:rPr kumimoji="1" lang="ja-JP" altLang="en-US" sz="3200" dirty="0" smtClean="0"/>
              <a:t>マージしたいブランチにいてください。</a:t>
            </a:r>
            <a:endParaRPr kumimoji="1" lang="en-US" altLang="ja-JP" sz="3200" dirty="0" smtClean="0"/>
          </a:p>
          <a:p>
            <a:endParaRPr kumimoji="1" lang="en-US" altLang="ja-JP" sz="3200" dirty="0" smtClean="0"/>
          </a:p>
          <a:p>
            <a:r>
              <a:rPr lang="ja-JP" altLang="en-US" sz="3200" dirty="0" smtClean="0"/>
              <a:t>ブランチ名の場所で右クリックします。</a:t>
            </a:r>
            <a:endParaRPr kumimoji="1" lang="ja-JP" altLang="en-US" sz="3200" dirty="0"/>
          </a:p>
        </p:txBody>
      </p:sp>
    </p:spTree>
    <p:extLst>
      <p:ext uri="{BB962C8B-B14F-4D97-AF65-F5344CB8AC3E}">
        <p14:creationId xmlns:p14="http://schemas.microsoft.com/office/powerpoint/2010/main" val="3253535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15035"/>
          </a:xfrm>
        </p:spPr>
        <p:txBody>
          <a:bodyPr/>
          <a:lstStyle/>
          <a:p>
            <a:r>
              <a:rPr kumimoji="1" lang="ja-JP" altLang="en-US" dirty="0" smtClean="0"/>
              <a:t>プルリクを飛ばす</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r="50273"/>
          <a:stretch/>
        </p:blipFill>
        <p:spPr>
          <a:xfrm>
            <a:off x="6455664" y="822642"/>
            <a:ext cx="5001768" cy="5657849"/>
          </a:xfrm>
          <a:prstGeom prst="rect">
            <a:avLst/>
          </a:prstGeom>
        </p:spPr>
      </p:pic>
      <p:sp>
        <p:nvSpPr>
          <p:cNvPr id="5" name="テキスト ボックス 4"/>
          <p:cNvSpPr txBox="1"/>
          <p:nvPr/>
        </p:nvSpPr>
        <p:spPr>
          <a:xfrm>
            <a:off x="274320" y="1280160"/>
            <a:ext cx="5641848" cy="2677656"/>
          </a:xfrm>
          <a:prstGeom prst="rect">
            <a:avLst/>
          </a:prstGeom>
          <a:noFill/>
        </p:spPr>
        <p:txBody>
          <a:bodyPr wrap="square" rtlCol="0">
            <a:spAutoFit/>
          </a:bodyPr>
          <a:lstStyle/>
          <a:p>
            <a:r>
              <a:rPr kumimoji="1" lang="ja-JP" altLang="en-US" sz="2400" dirty="0" smtClean="0"/>
              <a:t>右クリックすると右のような画面になります。</a:t>
            </a:r>
            <a:endParaRPr kumimoji="1" lang="en-US" altLang="ja-JP" sz="2400" dirty="0" smtClean="0"/>
          </a:p>
          <a:p>
            <a:endParaRPr kumimoji="1" lang="en-US" altLang="ja-JP" sz="2400" dirty="0" smtClean="0"/>
          </a:p>
          <a:p>
            <a:r>
              <a:rPr lang="ja-JP" altLang="en-US" sz="2400" dirty="0" smtClean="0"/>
              <a:t>この中から</a:t>
            </a:r>
            <a:r>
              <a:rPr lang="en-US" altLang="ja-JP" sz="2400" dirty="0" smtClean="0"/>
              <a:t>Start a pull request~</a:t>
            </a:r>
            <a:r>
              <a:rPr lang="ja-JP" altLang="en-US" sz="2400" dirty="0" smtClean="0"/>
              <a:t>と書いてあるタブを選びます。</a:t>
            </a:r>
            <a:endParaRPr lang="en-US" altLang="ja-JP" sz="2400" dirty="0" smtClean="0"/>
          </a:p>
          <a:p>
            <a:endParaRPr kumimoji="1" lang="en-US" altLang="ja-JP" sz="2400" dirty="0"/>
          </a:p>
          <a:p>
            <a:endParaRPr kumimoji="1" lang="ja-JP" altLang="en-US" sz="2400" dirty="0"/>
          </a:p>
        </p:txBody>
      </p:sp>
    </p:spTree>
    <p:extLst>
      <p:ext uri="{BB962C8B-B14F-4D97-AF65-F5344CB8AC3E}">
        <p14:creationId xmlns:p14="http://schemas.microsoft.com/office/powerpoint/2010/main" val="272285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51027"/>
          </a:xfrm>
        </p:spPr>
        <p:txBody>
          <a:bodyPr/>
          <a:lstStyle/>
          <a:p>
            <a:r>
              <a:rPr kumimoji="1" lang="ja-JP" altLang="en-US" dirty="0" smtClean="0"/>
              <a:t>プルリク</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002" y="942848"/>
            <a:ext cx="5346700" cy="5740400"/>
          </a:xfrm>
          <a:prstGeom prst="rect">
            <a:avLst/>
          </a:prstGeom>
        </p:spPr>
      </p:pic>
      <p:sp>
        <p:nvSpPr>
          <p:cNvPr id="6" name="テキスト ボックス 5"/>
          <p:cNvSpPr txBox="1"/>
          <p:nvPr/>
        </p:nvSpPr>
        <p:spPr>
          <a:xfrm>
            <a:off x="146304" y="1069848"/>
            <a:ext cx="5751576" cy="4708981"/>
          </a:xfrm>
          <a:prstGeom prst="rect">
            <a:avLst/>
          </a:prstGeom>
          <a:noFill/>
        </p:spPr>
        <p:txBody>
          <a:bodyPr wrap="square" rtlCol="0">
            <a:spAutoFit/>
          </a:bodyPr>
          <a:lstStyle/>
          <a:p>
            <a:r>
              <a:rPr kumimoji="1" lang="ja-JP" altLang="en-US" sz="2000" dirty="0" smtClean="0"/>
              <a:t>選択すると次のような画面が出てくると思います。</a:t>
            </a:r>
            <a:endParaRPr kumimoji="1" lang="en-US" altLang="ja-JP" sz="2000" dirty="0" smtClean="0"/>
          </a:p>
          <a:p>
            <a:endParaRPr lang="en-US" altLang="ja-JP" sz="2000" dirty="0"/>
          </a:p>
          <a:p>
            <a:r>
              <a:rPr kumimoji="1" lang="ja-JP" altLang="en-US" sz="2000" dirty="0" smtClean="0"/>
              <a:t>ここで確認</a:t>
            </a:r>
            <a:endParaRPr kumimoji="1" lang="en-US" altLang="ja-JP" sz="2000" dirty="0" smtClean="0"/>
          </a:p>
          <a:p>
            <a:r>
              <a:rPr lang="en-US" altLang="ja-JP" sz="2000" dirty="0" smtClean="0"/>
              <a:t>From</a:t>
            </a:r>
            <a:r>
              <a:rPr lang="ja-JP" altLang="en-US" sz="2000" dirty="0" err="1" smtClean="0"/>
              <a:t>には</a:t>
            </a:r>
            <a:r>
              <a:rPr lang="ja-JP" altLang="en-US" sz="2000" dirty="0" smtClean="0"/>
              <a:t>マージ元のブランチが、</a:t>
            </a:r>
            <a:r>
              <a:rPr lang="en-US" altLang="ja-JP" sz="2000" dirty="0" smtClean="0"/>
              <a:t>TO</a:t>
            </a:r>
            <a:r>
              <a:rPr lang="ja-JP" altLang="en-US" sz="2000" dirty="0" err="1" smtClean="0"/>
              <a:t>には</a:t>
            </a:r>
            <a:r>
              <a:rPr lang="ja-JP" altLang="en-US" sz="2000" dirty="0" smtClean="0"/>
              <a:t>マージで反映させたいブランチになっていることを確認</a:t>
            </a:r>
            <a:endParaRPr lang="en-US" altLang="ja-JP" sz="2000" dirty="0" smtClean="0"/>
          </a:p>
          <a:p>
            <a:endParaRPr kumimoji="1" lang="en-US" altLang="ja-JP" sz="2000" dirty="0"/>
          </a:p>
          <a:p>
            <a:r>
              <a:rPr lang="en-US" altLang="ja-JP" sz="2000" dirty="0" smtClean="0"/>
              <a:t>Title</a:t>
            </a:r>
            <a:r>
              <a:rPr lang="ja-JP" altLang="en-US" sz="2000" dirty="0" smtClean="0"/>
              <a:t>に何をしたのかを書き込んでください</a:t>
            </a:r>
            <a:endParaRPr lang="en-US" altLang="ja-JP" sz="2000" dirty="0" smtClean="0"/>
          </a:p>
          <a:p>
            <a:endParaRPr kumimoji="1" lang="en-US" altLang="ja-JP" sz="2000" dirty="0"/>
          </a:p>
          <a:p>
            <a:r>
              <a:rPr lang="en-US" altLang="ja-JP" sz="2000" dirty="0" smtClean="0"/>
              <a:t>Description</a:t>
            </a:r>
            <a:r>
              <a:rPr lang="ja-JP" altLang="en-US" sz="2000" dirty="0" err="1" smtClean="0"/>
              <a:t>には</a:t>
            </a:r>
            <a:r>
              <a:rPr lang="ja-JP" altLang="en-US" sz="2000" dirty="0" smtClean="0"/>
              <a:t>詳しい内容を書きましょう</a:t>
            </a:r>
            <a:endParaRPr lang="en-US" altLang="ja-JP" sz="2000" dirty="0" smtClean="0"/>
          </a:p>
          <a:p>
            <a:endParaRPr kumimoji="1" lang="en-US" altLang="ja-JP" sz="2000" dirty="0"/>
          </a:p>
          <a:p>
            <a:r>
              <a:rPr lang="ja-JP" altLang="en-US" sz="2000" dirty="0" smtClean="0"/>
              <a:t>これが終わったら下の方にある緑のボタンを押します。</a:t>
            </a:r>
            <a:endParaRPr lang="en-US" altLang="ja-JP" sz="2000" dirty="0" smtClean="0"/>
          </a:p>
          <a:p>
            <a:r>
              <a:rPr kumimoji="1" lang="en-US" altLang="ja-JP" sz="2000" dirty="0" smtClean="0"/>
              <a:t>Title</a:t>
            </a:r>
            <a:r>
              <a:rPr kumimoji="1" lang="ja-JP" altLang="en-US" sz="2000" dirty="0" smtClean="0"/>
              <a:t>が入ってない場合このお単は押せません。</a:t>
            </a:r>
            <a:endParaRPr kumimoji="1" lang="ja-JP" altLang="en-US" sz="2000" dirty="0"/>
          </a:p>
        </p:txBody>
      </p:sp>
    </p:spTree>
    <p:extLst>
      <p:ext uri="{BB962C8B-B14F-4D97-AF65-F5344CB8AC3E}">
        <p14:creationId xmlns:p14="http://schemas.microsoft.com/office/powerpoint/2010/main" val="708337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24179"/>
          </a:xfrm>
        </p:spPr>
        <p:txBody>
          <a:bodyPr/>
          <a:lstStyle/>
          <a:p>
            <a:r>
              <a:rPr kumimoji="1" lang="ja-JP" altLang="en-US" dirty="0" smtClean="0"/>
              <a:t>プルリクの了承・拒否</a:t>
            </a:r>
            <a:endParaRPr kumimoji="1" lang="ja-JP" altLang="en-US" dirty="0"/>
          </a:p>
        </p:txBody>
      </p:sp>
      <p:sp>
        <p:nvSpPr>
          <p:cNvPr id="4" name="テキスト ボックス 3"/>
          <p:cNvSpPr txBox="1"/>
          <p:nvPr/>
        </p:nvSpPr>
        <p:spPr>
          <a:xfrm>
            <a:off x="719328" y="1289304"/>
            <a:ext cx="11137392" cy="584775"/>
          </a:xfrm>
          <a:prstGeom prst="rect">
            <a:avLst/>
          </a:prstGeom>
          <a:noFill/>
        </p:spPr>
        <p:txBody>
          <a:bodyPr wrap="square" rtlCol="0">
            <a:spAutoFit/>
          </a:bodyPr>
          <a:lstStyle/>
          <a:p>
            <a:r>
              <a:rPr kumimoji="1" lang="ja-JP" altLang="en-US" sz="3200" dirty="0" smtClean="0"/>
              <a:t>プルリクを送ったら、次は</a:t>
            </a:r>
            <a:r>
              <a:rPr kumimoji="1" lang="en-US" altLang="ja-JP" sz="3200" dirty="0" smtClean="0"/>
              <a:t>GitHub</a:t>
            </a:r>
            <a:r>
              <a:rPr kumimoji="1" lang="ja-JP" altLang="en-US" sz="3200" dirty="0" err="1" smtClean="0"/>
              <a:t>での</a:t>
            </a:r>
            <a:r>
              <a:rPr kumimoji="1" lang="ja-JP" altLang="en-US" sz="3200" dirty="0" smtClean="0"/>
              <a:t>作業になります。</a:t>
            </a:r>
            <a:endParaRPr kumimoji="1" lang="ja-JP" altLang="en-US" sz="32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304" y="1988013"/>
            <a:ext cx="6132576" cy="4869987"/>
          </a:xfrm>
          <a:prstGeom prst="rect">
            <a:avLst/>
          </a:prstGeom>
        </p:spPr>
      </p:pic>
      <p:sp>
        <p:nvSpPr>
          <p:cNvPr id="5" name="テキスト ボックス 4"/>
          <p:cNvSpPr txBox="1"/>
          <p:nvPr/>
        </p:nvSpPr>
        <p:spPr>
          <a:xfrm>
            <a:off x="310896" y="1988013"/>
            <a:ext cx="5550408" cy="5078313"/>
          </a:xfrm>
          <a:prstGeom prst="rect">
            <a:avLst/>
          </a:prstGeom>
          <a:noFill/>
        </p:spPr>
        <p:txBody>
          <a:bodyPr wrap="square" rtlCol="0">
            <a:spAutoFit/>
          </a:bodyPr>
          <a:lstStyle/>
          <a:p>
            <a:r>
              <a:rPr kumimoji="1" lang="en-US" altLang="ja-JP" sz="3600" dirty="0" err="1" smtClean="0"/>
              <a:t>git</a:t>
            </a:r>
            <a:r>
              <a:rPr kumimoji="1" lang="en-US" altLang="ja-JP" sz="3600" dirty="0" smtClean="0"/>
              <a:t>-VR-study</a:t>
            </a:r>
            <a:r>
              <a:rPr lang="ja-JP" altLang="en-US" sz="3600" dirty="0" smtClean="0"/>
              <a:t>を選び、</a:t>
            </a:r>
            <a:endParaRPr lang="en-US" altLang="ja-JP" sz="3600" dirty="0" smtClean="0"/>
          </a:p>
          <a:p>
            <a:r>
              <a:rPr lang="ja-JP" altLang="en-US" sz="3600" dirty="0" smtClean="0"/>
              <a:t>うえのタブの</a:t>
            </a:r>
            <a:r>
              <a:rPr lang="en-US" altLang="ja-JP" sz="3600" dirty="0" smtClean="0"/>
              <a:t>Pull request</a:t>
            </a:r>
            <a:r>
              <a:rPr lang="ja-JP" altLang="en-US" sz="3600" dirty="0" smtClean="0"/>
              <a:t>を選びます</a:t>
            </a:r>
            <a:endParaRPr lang="en-US" altLang="ja-JP" sz="3600" dirty="0" smtClean="0"/>
          </a:p>
          <a:p>
            <a:endParaRPr lang="en-US" altLang="ja-JP" sz="3600" dirty="0"/>
          </a:p>
          <a:p>
            <a:r>
              <a:rPr lang="ja-JP" altLang="en-US" sz="3600" dirty="0" smtClean="0"/>
              <a:t>下の蘭からプルリクを選びます。</a:t>
            </a:r>
            <a:endParaRPr lang="en-US" altLang="ja-JP" sz="3600" dirty="0" smtClean="0"/>
          </a:p>
          <a:p>
            <a:r>
              <a:rPr lang="ja-JP" altLang="en-US" sz="3600" dirty="0" smtClean="0"/>
              <a:t>今回は“ごめん</a:t>
            </a:r>
            <a:r>
              <a:rPr lang="en-US" altLang="ja-JP" sz="3600" dirty="0" smtClean="0"/>
              <a:t>.txt</a:t>
            </a:r>
            <a:r>
              <a:rPr lang="ja-JP" altLang="en-US" sz="3600" dirty="0" smtClean="0"/>
              <a:t>の内容を更新しました”です。</a:t>
            </a:r>
            <a:endParaRPr lang="en-US" altLang="ja-JP" sz="3600" dirty="0" smtClean="0"/>
          </a:p>
          <a:p>
            <a:endParaRPr lang="en-US" altLang="ja-JP" sz="3600" dirty="0" smtClean="0"/>
          </a:p>
        </p:txBody>
      </p:sp>
    </p:spTree>
    <p:extLst>
      <p:ext uri="{BB962C8B-B14F-4D97-AF65-F5344CB8AC3E}">
        <p14:creationId xmlns:p14="http://schemas.microsoft.com/office/powerpoint/2010/main" val="614967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87603"/>
          </a:xfrm>
        </p:spPr>
        <p:txBody>
          <a:bodyPr/>
          <a:lstStyle/>
          <a:p>
            <a:r>
              <a:rPr kumimoji="1" lang="ja-JP" altLang="en-US" dirty="0" smtClean="0"/>
              <a:t>プルリクの了承・拒否</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667" y="1252728"/>
            <a:ext cx="7550150" cy="4667250"/>
          </a:xfrm>
          <a:prstGeom prst="rect">
            <a:avLst/>
          </a:prstGeom>
        </p:spPr>
      </p:pic>
      <p:sp>
        <p:nvSpPr>
          <p:cNvPr id="4" name="テキスト ボックス 3"/>
          <p:cNvSpPr txBox="1"/>
          <p:nvPr/>
        </p:nvSpPr>
        <p:spPr>
          <a:xfrm>
            <a:off x="142043" y="1252728"/>
            <a:ext cx="4145872" cy="5293757"/>
          </a:xfrm>
          <a:prstGeom prst="rect">
            <a:avLst/>
          </a:prstGeom>
          <a:noFill/>
        </p:spPr>
        <p:txBody>
          <a:bodyPr wrap="square" rtlCol="0">
            <a:spAutoFit/>
          </a:bodyPr>
          <a:lstStyle/>
          <a:p>
            <a:r>
              <a:rPr kumimoji="1" lang="ja-JP" altLang="en-US" sz="2400" dirty="0" smtClean="0"/>
              <a:t>少し下にスライドすると画像のような緑のボタンがあります。</a:t>
            </a:r>
            <a:endParaRPr kumimoji="1" lang="en-US" altLang="ja-JP" sz="2400" dirty="0" smtClean="0"/>
          </a:p>
          <a:p>
            <a:r>
              <a:rPr lang="ja-JP" altLang="en-US" sz="2400" dirty="0" smtClean="0"/>
              <a:t>プルダウンメニューで開き、了承するか、拒否するかを選びます。</a:t>
            </a:r>
            <a:endParaRPr lang="en-US" altLang="ja-JP" sz="2400" dirty="0" smtClean="0"/>
          </a:p>
          <a:p>
            <a:endParaRPr kumimoji="1" lang="en-US" altLang="ja-JP" dirty="0" smtClean="0"/>
          </a:p>
          <a:p>
            <a:endParaRPr lang="en-US" altLang="ja-JP" dirty="0"/>
          </a:p>
          <a:p>
            <a:endParaRPr kumimoji="1" lang="en-US" altLang="ja-JP" dirty="0" smtClean="0"/>
          </a:p>
          <a:p>
            <a:r>
              <a:rPr kumimoji="1" lang="ja-JP" altLang="en-US" dirty="0" smtClean="0"/>
              <a:t>・</a:t>
            </a:r>
            <a:r>
              <a:rPr kumimoji="1" lang="ja-JP" altLang="en-US" sz="2800" dirty="0" smtClean="0"/>
              <a:t>了承の場合は</a:t>
            </a:r>
            <a:r>
              <a:rPr kumimoji="1" lang="en-US" altLang="ja-JP" sz="2800" dirty="0" smtClean="0"/>
              <a:t>”Create</a:t>
            </a:r>
          </a:p>
          <a:p>
            <a:r>
              <a:rPr lang="ja-JP" altLang="en-US" sz="2800" dirty="0"/>
              <a:t>　</a:t>
            </a:r>
            <a:r>
              <a:rPr kumimoji="1" lang="ja-JP" altLang="en-US" sz="2800" dirty="0" smtClean="0"/>
              <a:t>～</a:t>
            </a:r>
            <a:r>
              <a:rPr kumimoji="1" lang="en-US" altLang="ja-JP" sz="2800" dirty="0" smtClean="0"/>
              <a:t>”</a:t>
            </a:r>
            <a:r>
              <a:rPr kumimoji="1" lang="ja-JP" altLang="en-US" sz="2800" dirty="0" err="1" smtClean="0"/>
              <a:t>です</a:t>
            </a:r>
            <a:endParaRPr kumimoji="1" lang="en-US" altLang="ja-JP" sz="2800" dirty="0" smtClean="0"/>
          </a:p>
          <a:p>
            <a:r>
              <a:rPr lang="ja-JP" altLang="en-US" sz="2800" dirty="0" smtClean="0"/>
              <a:t>・蹴っ飛ばす場合　</a:t>
            </a:r>
            <a:endParaRPr lang="en-US" altLang="ja-JP" sz="2800" dirty="0" smtClean="0"/>
          </a:p>
          <a:p>
            <a:r>
              <a:rPr lang="ja-JP" altLang="en-US" sz="2800" dirty="0"/>
              <a:t>　</a:t>
            </a:r>
            <a:r>
              <a:rPr lang="ja-JP" altLang="en-US" sz="2800" dirty="0" smtClean="0"/>
              <a:t>は</a:t>
            </a:r>
            <a:r>
              <a:rPr lang="en-US" altLang="ja-JP" sz="2800" dirty="0" smtClean="0"/>
              <a:t>”Squash</a:t>
            </a:r>
            <a:r>
              <a:rPr lang="ja-JP" altLang="en-US" sz="2800" dirty="0" smtClean="0"/>
              <a:t>～</a:t>
            </a:r>
            <a:r>
              <a:rPr lang="en-US" altLang="ja-JP" sz="2800" dirty="0" smtClean="0"/>
              <a:t>”</a:t>
            </a:r>
            <a:r>
              <a:rPr lang="ja-JP" altLang="en-US" sz="2800" dirty="0" smtClean="0"/>
              <a:t>だと思</a:t>
            </a:r>
            <a:endParaRPr lang="en-US" altLang="ja-JP" sz="2800" dirty="0" smtClean="0"/>
          </a:p>
          <a:p>
            <a:r>
              <a:rPr lang="ja-JP" altLang="en-US" sz="2800" dirty="0"/>
              <a:t>　</a:t>
            </a:r>
            <a:r>
              <a:rPr lang="ja-JP" altLang="en-US" sz="2800" dirty="0" smtClean="0"/>
              <a:t>います。</a:t>
            </a:r>
            <a:endParaRPr lang="en-US" altLang="ja-JP" sz="2800" dirty="0" smtClean="0"/>
          </a:p>
        </p:txBody>
      </p:sp>
    </p:spTree>
    <p:extLst>
      <p:ext uri="{BB962C8B-B14F-4D97-AF65-F5344CB8AC3E}">
        <p14:creationId xmlns:p14="http://schemas.microsoft.com/office/powerpoint/2010/main" val="3564783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1046424"/>
          </a:xfrm>
        </p:spPr>
        <p:txBody>
          <a:bodyPr/>
          <a:lstStyle/>
          <a:p>
            <a:r>
              <a:rPr kumimoji="1" lang="ja-JP" altLang="en-US" dirty="0" smtClean="0"/>
              <a:t>プルリクの</a:t>
            </a:r>
            <a:r>
              <a:rPr kumimoji="1" lang="en-US" altLang="ja-JP" dirty="0" smtClean="0"/>
              <a:t>(</a:t>
            </a:r>
            <a:r>
              <a:rPr kumimoji="1" lang="en-US" altLang="ja-JP" dirty="0" err="1" smtClean="0"/>
              <a:t>ry</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908" y="1496011"/>
            <a:ext cx="6232775" cy="2463430"/>
          </a:xfrm>
          <a:prstGeom prst="rect">
            <a:avLst/>
          </a:prstGeom>
        </p:spPr>
      </p:pic>
      <p:sp>
        <p:nvSpPr>
          <p:cNvPr id="5" name="テキスト ボックス 4"/>
          <p:cNvSpPr txBox="1"/>
          <p:nvPr/>
        </p:nvSpPr>
        <p:spPr>
          <a:xfrm>
            <a:off x="221942" y="1766657"/>
            <a:ext cx="4971495" cy="4524315"/>
          </a:xfrm>
          <a:prstGeom prst="rect">
            <a:avLst/>
          </a:prstGeom>
          <a:noFill/>
        </p:spPr>
        <p:txBody>
          <a:bodyPr wrap="square" rtlCol="0">
            <a:spAutoFit/>
          </a:bodyPr>
          <a:lstStyle/>
          <a:p>
            <a:r>
              <a:rPr lang="ja-JP" altLang="en-US" sz="2400" dirty="0"/>
              <a:t>今回</a:t>
            </a:r>
            <a:r>
              <a:rPr lang="ja-JP" altLang="en-US" sz="2400" dirty="0" smtClean="0"/>
              <a:t>は了承で話を進めます。</a:t>
            </a:r>
            <a:endParaRPr lang="en-US" altLang="ja-JP" sz="2400" dirty="0" smtClean="0"/>
          </a:p>
          <a:p>
            <a:r>
              <a:rPr kumimoji="1" lang="ja-JP" altLang="en-US" sz="2400" dirty="0" smtClean="0"/>
              <a:t>選んでからボタンを押した後、次のような画面になると思います</a:t>
            </a:r>
            <a:r>
              <a:rPr lang="ja-JP" altLang="en-US" sz="2400" dirty="0" smtClean="0"/>
              <a:t>。</a:t>
            </a:r>
            <a:endParaRPr lang="en-US" altLang="ja-JP" sz="2400" dirty="0" smtClean="0"/>
          </a:p>
          <a:p>
            <a:r>
              <a:rPr kumimoji="1" lang="ja-JP" altLang="en-US" sz="2400" dirty="0" smtClean="0"/>
              <a:t>あとはこの緑もボタンを押すだけです。</a:t>
            </a:r>
            <a:endParaRPr kumimoji="1" lang="en-US" altLang="ja-JP" sz="2400" dirty="0" smtClean="0"/>
          </a:p>
          <a:p>
            <a:endParaRPr lang="en-US" altLang="ja-JP" sz="2400" dirty="0"/>
          </a:p>
          <a:p>
            <a:r>
              <a:rPr kumimoji="1" lang="en-US" altLang="ja-JP" sz="2400" dirty="0" smtClean="0">
                <a:solidFill>
                  <a:srgbClr val="FF0000"/>
                </a:solidFill>
              </a:rPr>
              <a:t>※</a:t>
            </a:r>
            <a:r>
              <a:rPr kumimoji="1" lang="ja-JP" altLang="en-US" sz="2400" dirty="0" smtClean="0">
                <a:solidFill>
                  <a:srgbClr val="FF0000"/>
                </a:solidFill>
              </a:rPr>
              <a:t>このボタンはプルリクを出した本人でも押すことができます。しかし、チーム開発をする場合は他人に押してもらいましょう。</a:t>
            </a:r>
            <a:endParaRPr kumimoji="1" lang="en-US" altLang="ja-JP" sz="2400" dirty="0" smtClean="0">
              <a:solidFill>
                <a:srgbClr val="FF0000"/>
              </a:solidFill>
            </a:endParaRPr>
          </a:p>
          <a:p>
            <a:r>
              <a:rPr lang="ja-JP" altLang="en-US" sz="2400" dirty="0" smtClean="0">
                <a:solidFill>
                  <a:srgbClr val="FF0000"/>
                </a:solidFill>
              </a:rPr>
              <a:t>あとから献花することになります</a:t>
            </a:r>
            <a:r>
              <a:rPr lang="en-US" altLang="ja-JP" sz="2400" dirty="0" smtClean="0">
                <a:solidFill>
                  <a:srgbClr val="FF0000"/>
                </a:solidFill>
              </a:rPr>
              <a:t>(</a:t>
            </a:r>
            <a:r>
              <a:rPr lang="ja-JP" altLang="en-US" sz="2400" dirty="0" smtClean="0">
                <a:solidFill>
                  <a:srgbClr val="FF0000"/>
                </a:solidFill>
              </a:rPr>
              <a:t>事後</a:t>
            </a:r>
            <a:r>
              <a:rPr lang="en-US" altLang="ja-JP" sz="2400" dirty="0" smtClean="0">
                <a:solidFill>
                  <a:srgbClr val="FF0000"/>
                </a:solidFill>
              </a:rPr>
              <a:t>)</a:t>
            </a:r>
            <a:endParaRPr kumimoji="1" lang="en-US" altLang="ja-JP" sz="2400" dirty="0" smtClean="0">
              <a:solidFill>
                <a:srgbClr val="FF0000"/>
              </a:solidFill>
            </a:endParaRPr>
          </a:p>
        </p:txBody>
      </p:sp>
    </p:spTree>
    <p:extLst>
      <p:ext uri="{BB962C8B-B14F-4D97-AF65-F5344CB8AC3E}">
        <p14:creationId xmlns:p14="http://schemas.microsoft.com/office/powerpoint/2010/main" val="375712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15035"/>
          </a:xfrm>
        </p:spPr>
        <p:txBody>
          <a:bodyPr/>
          <a:lstStyle/>
          <a:p>
            <a:r>
              <a:rPr kumimoji="1" lang="ja-JP" altLang="en-US" dirty="0" smtClean="0"/>
              <a:t>プルリク</a:t>
            </a:r>
            <a:r>
              <a:rPr kumimoji="1" lang="en-US" altLang="ja-JP" dirty="0" smtClean="0"/>
              <a:t>(</a:t>
            </a:r>
            <a:r>
              <a:rPr kumimoji="1" lang="en-US" altLang="ja-JP" dirty="0" err="1" smtClean="0"/>
              <a:t>ry</a:t>
            </a:r>
            <a:r>
              <a:rPr kumimoji="1" lang="en-US" altLang="ja-JP" dirty="0" smtClean="0"/>
              <a:t>(</a:t>
            </a:r>
            <a:r>
              <a:rPr kumimoji="1" lang="ja-JP" altLang="en-US" dirty="0" smtClean="0"/>
              <a:t>追記</a:t>
            </a:r>
            <a:r>
              <a:rPr kumimoji="1" lang="en-US" altLang="ja-JP"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036" y="1122675"/>
            <a:ext cx="5677192" cy="5124713"/>
          </a:xfrm>
          <a:prstGeom prst="rect">
            <a:avLst/>
          </a:prstGeom>
        </p:spPr>
      </p:pic>
      <p:sp>
        <p:nvSpPr>
          <p:cNvPr id="5" name="テキスト ボックス 4"/>
          <p:cNvSpPr txBox="1"/>
          <p:nvPr/>
        </p:nvSpPr>
        <p:spPr>
          <a:xfrm>
            <a:off x="109728" y="1124712"/>
            <a:ext cx="5632704" cy="3539430"/>
          </a:xfrm>
          <a:prstGeom prst="rect">
            <a:avLst/>
          </a:prstGeom>
          <a:noFill/>
        </p:spPr>
        <p:txBody>
          <a:bodyPr wrap="square" rtlCol="0">
            <a:spAutoFit/>
          </a:bodyPr>
          <a:lstStyle/>
          <a:p>
            <a:r>
              <a:rPr kumimoji="1" lang="ja-JP" altLang="en-US" sz="3200" dirty="0" smtClean="0"/>
              <a:t>先ほどのボタンの部分の上の方にコメント文を送り合う場所があります。</a:t>
            </a:r>
            <a:endParaRPr kumimoji="1" lang="en-US" altLang="ja-JP" sz="3200" dirty="0" smtClean="0"/>
          </a:p>
          <a:p>
            <a:endParaRPr kumimoji="1" lang="en-US" altLang="ja-JP" sz="3200" dirty="0" smtClean="0"/>
          </a:p>
          <a:p>
            <a:r>
              <a:rPr kumimoji="1" lang="ja-JP" altLang="en-US" sz="3200" dirty="0" smtClean="0"/>
              <a:t>プルリクに納得できない箇所がある場合はここで殴り合いましょう</a:t>
            </a:r>
            <a:endParaRPr kumimoji="1" lang="ja-JP" altLang="en-US" sz="3200" dirty="0"/>
          </a:p>
        </p:txBody>
      </p:sp>
    </p:spTree>
    <p:extLst>
      <p:ext uri="{BB962C8B-B14F-4D97-AF65-F5344CB8AC3E}">
        <p14:creationId xmlns:p14="http://schemas.microsoft.com/office/powerpoint/2010/main" val="300454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33907"/>
          </a:xfrm>
        </p:spPr>
        <p:txBody>
          <a:bodyPr/>
          <a:lstStyle/>
          <a:p>
            <a:r>
              <a:rPr kumimoji="1" lang="ja-JP" altLang="en-US" dirty="0" smtClean="0"/>
              <a:t>マージラストです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580" y="1399032"/>
            <a:ext cx="6407479" cy="2286117"/>
          </a:xfrm>
          <a:prstGeom prst="rect">
            <a:avLst/>
          </a:prstGeom>
        </p:spPr>
      </p:pic>
      <p:sp>
        <p:nvSpPr>
          <p:cNvPr id="5" name="テキスト ボックス 4"/>
          <p:cNvSpPr txBox="1"/>
          <p:nvPr/>
        </p:nvSpPr>
        <p:spPr>
          <a:xfrm>
            <a:off x="164592" y="2346321"/>
            <a:ext cx="5056632" cy="2677656"/>
          </a:xfrm>
          <a:prstGeom prst="rect">
            <a:avLst/>
          </a:prstGeom>
          <a:noFill/>
        </p:spPr>
        <p:txBody>
          <a:bodyPr wrap="square" rtlCol="0">
            <a:spAutoFit/>
          </a:bodyPr>
          <a:lstStyle/>
          <a:p>
            <a:r>
              <a:rPr kumimoji="1" lang="ja-JP" altLang="en-US" sz="2800" dirty="0" smtClean="0"/>
              <a:t>プルリクを了承すれば</a:t>
            </a:r>
            <a:r>
              <a:rPr kumimoji="1" lang="en-US" altLang="ja-JP" sz="2800" dirty="0" smtClean="0"/>
              <a:t>Kraken</a:t>
            </a:r>
            <a:r>
              <a:rPr kumimoji="1" lang="ja-JP" altLang="en-US" sz="2800" dirty="0" smtClean="0"/>
              <a:t>側でも自動で処理されます。</a:t>
            </a:r>
            <a:endParaRPr kumimoji="1" lang="en-US" altLang="ja-JP" sz="2800" dirty="0" smtClean="0"/>
          </a:p>
          <a:p>
            <a:endParaRPr kumimoji="1" lang="en-US" altLang="ja-JP" sz="2800" dirty="0" smtClean="0"/>
          </a:p>
          <a:p>
            <a:r>
              <a:rPr lang="ja-JP" altLang="en-US" sz="2800" dirty="0" smtClean="0"/>
              <a:t>てか、元が</a:t>
            </a:r>
            <a:r>
              <a:rPr lang="en-US" altLang="ja-JP" sz="2800" dirty="0" smtClean="0"/>
              <a:t>GitHub</a:t>
            </a:r>
            <a:r>
              <a:rPr lang="ja-JP" altLang="en-US" sz="2800" dirty="0" smtClean="0"/>
              <a:t>でそれを扱いやすくしてるだけだから当然よね。</a:t>
            </a:r>
            <a:endParaRPr kumimoji="1" lang="ja-JP" altLang="en-US" sz="2800" dirty="0"/>
          </a:p>
        </p:txBody>
      </p:sp>
    </p:spTree>
    <p:extLst>
      <p:ext uri="{BB962C8B-B14F-4D97-AF65-F5344CB8AC3E}">
        <p14:creationId xmlns:p14="http://schemas.microsoft.com/office/powerpoint/2010/main" val="3425170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97915"/>
          </a:xfrm>
        </p:spPr>
        <p:txBody>
          <a:bodyPr/>
          <a:lstStyle/>
          <a:p>
            <a:r>
              <a:rPr kumimoji="1" lang="ja-JP" altLang="en-US" dirty="0" smtClean="0"/>
              <a:t>以上になります</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今回はチーム活動の最低限です。</a:t>
            </a:r>
            <a:endParaRPr kumimoji="1" lang="en-US" altLang="ja-JP" dirty="0" smtClean="0"/>
          </a:p>
          <a:p>
            <a:pPr marL="0" indent="0">
              <a:buNone/>
            </a:pPr>
            <a:r>
              <a:rPr lang="en-US" altLang="ja-JP" dirty="0" err="1" smtClean="0"/>
              <a:t>Git</a:t>
            </a:r>
            <a:r>
              <a:rPr lang="ja-JP" altLang="en-US" dirty="0" err="1" smtClean="0"/>
              <a:t>には</a:t>
            </a:r>
            <a:r>
              <a:rPr lang="ja-JP" altLang="en-US" dirty="0" smtClean="0"/>
              <a:t>まだ基本的な操作がたくさんあるので自分で調べてみてください。</a:t>
            </a:r>
            <a:endParaRPr lang="en-US" altLang="ja-JP" dirty="0" smtClean="0"/>
          </a:p>
          <a:p>
            <a:pPr marL="0" indent="0">
              <a:buNone/>
            </a:pPr>
            <a:r>
              <a:rPr kumimoji="1" lang="ja-JP" altLang="en-US" dirty="0"/>
              <a:t>最近</a:t>
            </a:r>
            <a:r>
              <a:rPr kumimoji="1" lang="ja-JP" altLang="en-US" dirty="0" smtClean="0"/>
              <a:t>の就職に</a:t>
            </a:r>
            <a:r>
              <a:rPr kumimoji="1" lang="en-US" altLang="ja-JP" dirty="0" smtClean="0"/>
              <a:t>GitHub</a:t>
            </a:r>
            <a:r>
              <a:rPr kumimoji="1" lang="ja-JP" altLang="en-US" dirty="0" smtClean="0"/>
              <a:t>が使えるは有利になりますよ？</a:t>
            </a:r>
            <a:endParaRPr kumimoji="1" lang="ja-JP" altLang="en-US" dirty="0"/>
          </a:p>
        </p:txBody>
      </p:sp>
    </p:spTree>
    <p:extLst>
      <p:ext uri="{BB962C8B-B14F-4D97-AF65-F5344CB8AC3E}">
        <p14:creationId xmlns:p14="http://schemas.microsoft.com/office/powerpoint/2010/main" val="2708673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632" y="3099181"/>
            <a:ext cx="10515600" cy="1325563"/>
          </a:xfrm>
        </p:spPr>
        <p:txBody>
          <a:bodyPr/>
          <a:lstStyle/>
          <a:p>
            <a:pPr algn="ctr"/>
            <a:r>
              <a:rPr kumimoji="1" lang="en-US" altLang="ja-JP" dirty="0" smtClean="0"/>
              <a:t>END</a:t>
            </a:r>
            <a:endParaRPr kumimoji="1" lang="ja-JP" altLang="en-US" dirty="0"/>
          </a:p>
        </p:txBody>
      </p:sp>
    </p:spTree>
    <p:extLst>
      <p:ext uri="{BB962C8B-B14F-4D97-AF65-F5344CB8AC3E}">
        <p14:creationId xmlns:p14="http://schemas.microsoft.com/office/powerpoint/2010/main" val="390067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985210"/>
          </a:xfrm>
        </p:spPr>
        <p:txBody>
          <a:bodyPr>
            <a:normAutofit/>
          </a:bodyPr>
          <a:lstStyle/>
          <a:p>
            <a:r>
              <a:rPr kumimoji="1" lang="en-US" altLang="ja-JP" dirty="0" smtClean="0"/>
              <a:t>clone</a:t>
            </a:r>
            <a:r>
              <a:rPr kumimoji="1" lang="ja-JP" altLang="en-US" dirty="0" smtClean="0"/>
              <a:t>したい</a:t>
            </a:r>
            <a:r>
              <a:rPr lang="ja-JP" altLang="en-US" dirty="0"/>
              <a:t>リポジトリ</a:t>
            </a:r>
            <a:r>
              <a:rPr kumimoji="1" lang="en-US" altLang="ja-JP" dirty="0" smtClean="0"/>
              <a:t>URL</a:t>
            </a:r>
            <a:r>
              <a:rPr kumimoji="1" lang="ja-JP" altLang="en-US" dirty="0" smtClean="0"/>
              <a:t>を持ってくる</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16" y="1206796"/>
            <a:ext cx="10058400" cy="5374432"/>
          </a:xfrm>
          <a:prstGeom prst="rect">
            <a:avLst/>
          </a:prstGeom>
        </p:spPr>
      </p:pic>
      <p:sp>
        <p:nvSpPr>
          <p:cNvPr id="5" name="角丸四角形 4"/>
          <p:cNvSpPr/>
          <p:nvPr/>
        </p:nvSpPr>
        <p:spPr>
          <a:xfrm>
            <a:off x="175216" y="4742122"/>
            <a:ext cx="3344161" cy="1690576"/>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800" dirty="0" smtClean="0"/>
              <a:t>GitHub</a:t>
            </a:r>
            <a:r>
              <a:rPr lang="ja-JP" altLang="en-US" sz="2800" dirty="0" smtClean="0"/>
              <a:t>で</a:t>
            </a:r>
            <a:r>
              <a:rPr lang="en-US" altLang="ja-JP" sz="2800" dirty="0" smtClean="0"/>
              <a:t>clone</a:t>
            </a:r>
            <a:r>
              <a:rPr lang="ja-JP" altLang="en-US" sz="2800" dirty="0" smtClean="0"/>
              <a:t>したいリポジトリをクリックし入る</a:t>
            </a:r>
            <a:endParaRPr kumimoji="1" lang="ja-JP" altLang="en-US" sz="2800" dirty="0"/>
          </a:p>
        </p:txBody>
      </p:sp>
      <p:sp>
        <p:nvSpPr>
          <p:cNvPr id="6" name="角丸四角形 5"/>
          <p:cNvSpPr/>
          <p:nvPr/>
        </p:nvSpPr>
        <p:spPr>
          <a:xfrm>
            <a:off x="8387096" y="1959935"/>
            <a:ext cx="3344161" cy="1690576"/>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dirty="0" smtClean="0"/>
              <a:t>この下の緑のボタンを押し、</a:t>
            </a:r>
            <a:r>
              <a:rPr lang="en-US" altLang="ja-JP" sz="2800" dirty="0" smtClean="0"/>
              <a:t>URL</a:t>
            </a:r>
            <a:r>
              <a:rPr lang="ja-JP" altLang="en-US" sz="2800" dirty="0" smtClean="0"/>
              <a:t>をコピー</a:t>
            </a:r>
            <a:endParaRPr kumimoji="1" lang="ja-JP" altLang="en-US" sz="2800" dirty="0"/>
          </a:p>
        </p:txBody>
      </p:sp>
    </p:spTree>
    <p:extLst>
      <p:ext uri="{BB962C8B-B14F-4D97-AF65-F5344CB8AC3E}">
        <p14:creationId xmlns:p14="http://schemas.microsoft.com/office/powerpoint/2010/main" val="3398828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1040" y="2751709"/>
            <a:ext cx="10515600" cy="1006475"/>
          </a:xfrm>
        </p:spPr>
        <p:txBody>
          <a:bodyPr>
            <a:noAutofit/>
          </a:bodyPr>
          <a:lstStyle/>
          <a:p>
            <a:pPr algn="ctr"/>
            <a:r>
              <a:rPr kumimoji="1" lang="ja-JP" altLang="en-US" sz="9600" dirty="0" smtClean="0"/>
              <a:t>おまけ</a:t>
            </a:r>
            <a:endParaRPr kumimoji="1" lang="ja-JP" altLang="en-US" sz="9600" dirty="0"/>
          </a:p>
        </p:txBody>
      </p:sp>
    </p:spTree>
    <p:extLst>
      <p:ext uri="{BB962C8B-B14F-4D97-AF65-F5344CB8AC3E}">
        <p14:creationId xmlns:p14="http://schemas.microsoft.com/office/powerpoint/2010/main" val="252666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97331"/>
          </a:xfrm>
        </p:spPr>
        <p:txBody>
          <a:bodyPr/>
          <a:lstStyle/>
          <a:p>
            <a:r>
              <a:rPr kumimoji="1" lang="ja-JP" altLang="en-US" dirty="0" smtClean="0"/>
              <a:t>こんなの知ってますか？</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536" y="1517904"/>
            <a:ext cx="3474057" cy="4910328"/>
          </a:xfrm>
          <a:prstGeom prst="rect">
            <a:avLst/>
          </a:prstGeom>
        </p:spPr>
      </p:pic>
      <p:sp>
        <p:nvSpPr>
          <p:cNvPr id="5" name="テキスト ボックス 4"/>
          <p:cNvSpPr txBox="1"/>
          <p:nvPr/>
        </p:nvSpPr>
        <p:spPr>
          <a:xfrm>
            <a:off x="374904" y="1517904"/>
            <a:ext cx="5961888" cy="4524315"/>
          </a:xfrm>
          <a:prstGeom prst="rect">
            <a:avLst/>
          </a:prstGeom>
          <a:noFill/>
        </p:spPr>
        <p:txBody>
          <a:bodyPr wrap="square" rtlCol="0">
            <a:spAutoFit/>
          </a:bodyPr>
          <a:lstStyle/>
          <a:p>
            <a:r>
              <a:rPr kumimoji="1" lang="ja-JP" altLang="en-US" sz="3200" dirty="0" smtClean="0"/>
              <a:t>ソードアートオンラインのスピンオフ作品、ガンゲイルオンラインです。</a:t>
            </a:r>
            <a:endParaRPr kumimoji="1" lang="en-US" altLang="ja-JP" sz="3200" dirty="0" smtClean="0"/>
          </a:p>
          <a:p>
            <a:r>
              <a:rPr lang="ja-JP" altLang="en-US" sz="3200" dirty="0" smtClean="0"/>
              <a:t>ついこの前までやっていましたね。</a:t>
            </a:r>
            <a:r>
              <a:rPr lang="en-US" altLang="ja-JP" sz="3200" dirty="0" smtClean="0"/>
              <a:t>(</a:t>
            </a:r>
            <a:r>
              <a:rPr lang="ja-JP" altLang="en-US" sz="3200" dirty="0" smtClean="0"/>
              <a:t>作成日</a:t>
            </a:r>
            <a:r>
              <a:rPr lang="en-US" altLang="ja-JP" sz="3200" dirty="0" smtClean="0"/>
              <a:t>:2018/07/04)</a:t>
            </a:r>
          </a:p>
          <a:p>
            <a:endParaRPr lang="en-US" altLang="ja-JP" sz="3200" dirty="0"/>
          </a:p>
          <a:p>
            <a:r>
              <a:rPr kumimoji="1" lang="ja-JP" altLang="en-US" sz="3200" dirty="0" smtClean="0"/>
              <a:t>この中での使い方に注目されている方がいたのでその注目点をご紹介</a:t>
            </a:r>
            <a:endParaRPr kumimoji="1" lang="ja-JP" altLang="en-US" sz="3200" dirty="0"/>
          </a:p>
        </p:txBody>
      </p:sp>
    </p:spTree>
    <p:extLst>
      <p:ext uri="{BB962C8B-B14F-4D97-AF65-F5344CB8AC3E}">
        <p14:creationId xmlns:p14="http://schemas.microsoft.com/office/powerpoint/2010/main" val="3555773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ここに注目</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504" y="1589095"/>
            <a:ext cx="8942832" cy="4962030"/>
          </a:xfrm>
          <a:prstGeom prst="rect">
            <a:avLst/>
          </a:prstGeom>
        </p:spPr>
      </p:pic>
      <p:sp>
        <p:nvSpPr>
          <p:cNvPr id="5" name="テキスト ボックス 4"/>
          <p:cNvSpPr txBox="1"/>
          <p:nvPr/>
        </p:nvSpPr>
        <p:spPr>
          <a:xfrm>
            <a:off x="264712" y="1563624"/>
            <a:ext cx="1938992" cy="5614416"/>
          </a:xfrm>
          <a:prstGeom prst="rect">
            <a:avLst/>
          </a:prstGeom>
          <a:noFill/>
        </p:spPr>
        <p:txBody>
          <a:bodyPr vert="eaVert" wrap="square" rtlCol="0">
            <a:spAutoFit/>
          </a:bodyPr>
          <a:lstStyle/>
          <a:p>
            <a:r>
              <a:rPr kumimoji="1" lang="ja-JP" altLang="en-US" sz="7200" dirty="0" smtClean="0"/>
              <a:t>わ</a:t>
            </a:r>
            <a:r>
              <a:rPr kumimoji="1" lang="ja-JP" altLang="en-US" dirty="0" smtClean="0"/>
              <a:t>　</a:t>
            </a:r>
            <a:r>
              <a:rPr kumimoji="1" lang="ja-JP" altLang="en-US" sz="4000" dirty="0" smtClean="0">
                <a:solidFill>
                  <a:srgbClr val="FF0000"/>
                </a:solidFill>
              </a:rPr>
              <a:t>か</a:t>
            </a:r>
            <a:r>
              <a:rPr kumimoji="1" lang="ja-JP" altLang="en-US" dirty="0" smtClean="0"/>
              <a:t>　</a:t>
            </a:r>
            <a:r>
              <a:rPr kumimoji="1" lang="ja-JP" altLang="en-US" sz="6000" dirty="0" smtClean="0">
                <a:solidFill>
                  <a:srgbClr val="0070C0"/>
                </a:solidFill>
              </a:rPr>
              <a:t>り</a:t>
            </a:r>
            <a:r>
              <a:rPr kumimoji="1" lang="ja-JP" altLang="en-US" dirty="0" smtClean="0"/>
              <a:t>　</a:t>
            </a:r>
            <a:r>
              <a:rPr kumimoji="1" lang="ja-JP" altLang="en-US" dirty="0" smtClean="0">
                <a:solidFill>
                  <a:schemeClr val="accent6">
                    <a:lumMod val="75000"/>
                  </a:schemeClr>
                </a:solidFill>
              </a:rPr>
              <a:t>ま</a:t>
            </a:r>
            <a:r>
              <a:rPr kumimoji="1" lang="ja-JP" altLang="en-US" dirty="0" smtClean="0"/>
              <a:t>　す　</a:t>
            </a:r>
            <a:r>
              <a:rPr kumimoji="1" lang="ja-JP" altLang="en-US" sz="9600" dirty="0" smtClean="0"/>
              <a:t>か</a:t>
            </a:r>
            <a:r>
              <a:rPr kumimoji="1" lang="ja-JP" altLang="en-US" dirty="0" smtClean="0"/>
              <a:t>　</a:t>
            </a:r>
            <a:endParaRPr kumimoji="1" lang="en-US" altLang="ja-JP" dirty="0" smtClean="0"/>
          </a:p>
          <a:p>
            <a:pPr algn="ctr"/>
            <a:r>
              <a:rPr kumimoji="1" lang="ja-JP" altLang="en-US" dirty="0" smtClean="0"/>
              <a:t>？</a:t>
            </a:r>
            <a:endParaRPr kumimoji="1" lang="ja-JP" altLang="en-US" dirty="0"/>
          </a:p>
        </p:txBody>
      </p:sp>
    </p:spTree>
    <p:extLst>
      <p:ext uri="{BB962C8B-B14F-4D97-AF65-F5344CB8AC3E}">
        <p14:creationId xmlns:p14="http://schemas.microsoft.com/office/powerpoint/2010/main" val="1292127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951611"/>
          </a:xfrm>
        </p:spPr>
        <p:txBody>
          <a:bodyPr/>
          <a:lstStyle/>
          <a:p>
            <a:r>
              <a:rPr lang="ja-JP" altLang="en-US" dirty="0" smtClean="0"/>
              <a:t>わかったかな？</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5544" y="1162629"/>
            <a:ext cx="6382512" cy="3541408"/>
          </a:xfrm>
          <a:prstGeom prst="rect">
            <a:avLst/>
          </a:prstGeom>
        </p:spPr>
      </p:pic>
      <p:sp>
        <p:nvSpPr>
          <p:cNvPr id="5" name="楕円 4"/>
          <p:cNvSpPr/>
          <p:nvPr/>
        </p:nvSpPr>
        <p:spPr>
          <a:xfrm>
            <a:off x="9665208" y="960120"/>
            <a:ext cx="2526792" cy="2843784"/>
          </a:xfrm>
          <a:prstGeom prst="ellipse">
            <a:avLst/>
          </a:prstGeom>
          <a:noFill/>
          <a:ln w="762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381" y="3981340"/>
            <a:ext cx="7594325" cy="2776076"/>
          </a:xfrm>
          <a:prstGeom prst="rect">
            <a:avLst/>
          </a:prstGeom>
        </p:spPr>
      </p:pic>
      <p:sp>
        <p:nvSpPr>
          <p:cNvPr id="7" name="テキスト ボックス 6"/>
          <p:cNvSpPr txBox="1"/>
          <p:nvPr/>
        </p:nvSpPr>
        <p:spPr>
          <a:xfrm>
            <a:off x="161544" y="1837045"/>
            <a:ext cx="5090160" cy="14465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4400" dirty="0" smtClean="0"/>
              <a:t>たぶんこれなんですよねぇ</a:t>
            </a:r>
            <a:endParaRPr kumimoji="1" lang="ja-JP" altLang="en-US" sz="4400" dirty="0"/>
          </a:p>
        </p:txBody>
      </p:sp>
    </p:spTree>
    <p:extLst>
      <p:ext uri="{BB962C8B-B14F-4D97-AF65-F5344CB8AC3E}">
        <p14:creationId xmlns:p14="http://schemas.microsoft.com/office/powerpoint/2010/main" val="1393231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70483"/>
          </a:xfrm>
        </p:spPr>
        <p:txBody>
          <a:bodyPr/>
          <a:lstStyle/>
          <a:p>
            <a:r>
              <a:rPr kumimoji="1" lang="ja-JP" altLang="en-US" dirty="0" smtClean="0"/>
              <a:t>つまりはですね</a:t>
            </a:r>
            <a:endParaRPr kumimoji="1" lang="ja-JP" altLang="en-US" dirty="0"/>
          </a:p>
        </p:txBody>
      </p:sp>
      <p:sp>
        <p:nvSpPr>
          <p:cNvPr id="3" name="コンテンツ プレースホルダー 2"/>
          <p:cNvSpPr>
            <a:spLocks noGrp="1"/>
          </p:cNvSpPr>
          <p:nvPr>
            <p:ph idx="1"/>
          </p:nvPr>
        </p:nvSpPr>
        <p:spPr>
          <a:xfrm>
            <a:off x="838200" y="1825624"/>
            <a:ext cx="10515600" cy="4831207"/>
          </a:xfrm>
        </p:spPr>
        <p:txBody>
          <a:bodyPr>
            <a:normAutofit/>
          </a:bodyPr>
          <a:lstStyle/>
          <a:p>
            <a:pPr marL="0" indent="0" algn="ctr">
              <a:buNone/>
            </a:pPr>
            <a:endParaRPr kumimoji="1" lang="en-US" altLang="ja-JP" sz="4800" dirty="0" smtClean="0"/>
          </a:p>
          <a:p>
            <a:pPr marL="0" indent="0" algn="ctr">
              <a:buNone/>
            </a:pPr>
            <a:r>
              <a:rPr kumimoji="1" lang="ja-JP" altLang="en-US" sz="4800" dirty="0" smtClean="0"/>
              <a:t>実際の商品を</a:t>
            </a:r>
            <a:r>
              <a:rPr kumimoji="1" lang="en-US" altLang="ja-JP" sz="4800" dirty="0" smtClean="0"/>
              <a:t>VR</a:t>
            </a:r>
            <a:r>
              <a:rPr kumimoji="1" lang="ja-JP" altLang="en-US" sz="4800" dirty="0" smtClean="0"/>
              <a:t>空間で体験できてるんですよ！</a:t>
            </a:r>
            <a:endParaRPr kumimoji="1" lang="en-US" altLang="ja-JP" sz="4800" dirty="0" smtClean="0"/>
          </a:p>
          <a:p>
            <a:pPr marL="0" indent="0">
              <a:buNone/>
            </a:pPr>
            <a:endParaRPr lang="en-US" altLang="ja-JP" sz="3200" dirty="0" smtClean="0"/>
          </a:p>
          <a:p>
            <a:pPr marL="0" indent="0">
              <a:buNone/>
            </a:pPr>
            <a:endParaRPr lang="en-US" altLang="ja-JP" sz="3200" dirty="0"/>
          </a:p>
          <a:p>
            <a:pPr marL="0" indent="0">
              <a:buNone/>
            </a:pPr>
            <a:r>
              <a:rPr kumimoji="1" lang="en-US" altLang="ja-JP" sz="3200" dirty="0" smtClean="0"/>
              <a:t>VR</a:t>
            </a:r>
            <a:r>
              <a:rPr kumimoji="1" lang="ja-JP" altLang="en-US" sz="3200" dirty="0" smtClean="0"/>
              <a:t>で試してみていいと思ったら現実で買う。</a:t>
            </a:r>
            <a:endParaRPr kumimoji="1" lang="en-US" altLang="ja-JP" sz="3200" dirty="0" smtClean="0"/>
          </a:p>
          <a:p>
            <a:pPr marL="0" indent="0">
              <a:buNone/>
            </a:pPr>
            <a:r>
              <a:rPr kumimoji="1" lang="ja-JP" altLang="en-US" sz="3200" dirty="0" smtClean="0"/>
              <a:t>これすごく賢いと思いましたね。</a:t>
            </a:r>
            <a:endParaRPr kumimoji="1" lang="ja-JP" altLang="en-US" sz="3200" dirty="0"/>
          </a:p>
        </p:txBody>
      </p:sp>
    </p:spTree>
    <p:extLst>
      <p:ext uri="{BB962C8B-B14F-4D97-AF65-F5344CB8AC3E}">
        <p14:creationId xmlns:p14="http://schemas.microsoft.com/office/powerpoint/2010/main" val="565066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これをやれなんて言いません</a:t>
            </a:r>
            <a:endParaRPr kumimoji="1" lang="ja-JP" altLang="en-US" dirty="0"/>
          </a:p>
        </p:txBody>
      </p:sp>
      <p:sp>
        <p:nvSpPr>
          <p:cNvPr id="3" name="コンテンツ プレースホルダー 2"/>
          <p:cNvSpPr>
            <a:spLocks noGrp="1"/>
          </p:cNvSpPr>
          <p:nvPr>
            <p:ph idx="1"/>
          </p:nvPr>
        </p:nvSpPr>
        <p:spPr>
          <a:xfrm>
            <a:off x="469392" y="1834769"/>
            <a:ext cx="11253216" cy="4351338"/>
          </a:xfrm>
        </p:spPr>
        <p:txBody>
          <a:bodyPr/>
          <a:lstStyle/>
          <a:p>
            <a:pPr marL="0" indent="0">
              <a:buNone/>
            </a:pPr>
            <a:r>
              <a:rPr kumimoji="1" lang="ja-JP" altLang="en-US" dirty="0" smtClean="0"/>
              <a:t>別にこんな感じのものを目指</a:t>
            </a:r>
            <a:r>
              <a:rPr kumimoji="1" lang="ja-JP" altLang="en-US" dirty="0" err="1" smtClean="0"/>
              <a:t>せ</a:t>
            </a:r>
            <a:r>
              <a:rPr kumimoji="1" lang="ja-JP" altLang="en-US" dirty="0" smtClean="0"/>
              <a:t>なんて言いません。</a:t>
            </a:r>
            <a:endParaRPr kumimoji="1" lang="en-US" altLang="ja-JP" dirty="0" smtClean="0"/>
          </a:p>
          <a:p>
            <a:pPr marL="0" indent="0">
              <a:buNone/>
            </a:pPr>
            <a:r>
              <a:rPr lang="ja-JP" altLang="en-US" dirty="0" smtClean="0"/>
              <a:t>そもそも無理だし。</a:t>
            </a:r>
            <a:endParaRPr lang="en-US" altLang="ja-JP" dirty="0" smtClean="0"/>
          </a:p>
          <a:p>
            <a:pPr marL="0" indent="0">
              <a:buNone/>
            </a:pPr>
            <a:r>
              <a:rPr kumimoji="1" lang="ja-JP" altLang="en-US" dirty="0"/>
              <a:t>出来</a:t>
            </a:r>
            <a:r>
              <a:rPr kumimoji="1" lang="ja-JP" altLang="en-US" dirty="0" smtClean="0"/>
              <a:t>てないし。</a:t>
            </a:r>
            <a:endParaRPr kumimoji="1" lang="en-US" altLang="ja-JP" dirty="0" smtClean="0"/>
          </a:p>
          <a:p>
            <a:pPr marL="0" indent="0">
              <a:buNone/>
            </a:pPr>
            <a:endParaRPr lang="en-US" altLang="ja-JP" dirty="0"/>
          </a:p>
          <a:p>
            <a:pPr marL="0" indent="0" algn="ctr">
              <a:buNone/>
            </a:pPr>
            <a:r>
              <a:rPr kumimoji="1" lang="ja-JP" altLang="en-US" dirty="0" smtClean="0"/>
              <a:t>僕の</a:t>
            </a:r>
            <a:r>
              <a:rPr lang="ja-JP" altLang="en-US" dirty="0" smtClean="0"/>
              <a:t>言いたいことは</a:t>
            </a:r>
            <a:endParaRPr lang="en-US" altLang="ja-JP" dirty="0" smtClean="0"/>
          </a:p>
          <a:p>
            <a:pPr marL="0" indent="0" algn="ctr">
              <a:buNone/>
            </a:pPr>
            <a:r>
              <a:rPr kumimoji="1" lang="ja-JP" altLang="en-US" sz="4800" dirty="0" smtClean="0"/>
              <a:t>ちょっとだけ視点を変えてみてください</a:t>
            </a:r>
            <a:endParaRPr kumimoji="1" lang="ja-JP" altLang="en-US" sz="4800" dirty="0"/>
          </a:p>
        </p:txBody>
      </p:sp>
    </p:spTree>
    <p:extLst>
      <p:ext uri="{BB962C8B-B14F-4D97-AF65-F5344CB8AC3E}">
        <p14:creationId xmlns:p14="http://schemas.microsoft.com/office/powerpoint/2010/main" val="2881900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015619"/>
          </a:xfrm>
        </p:spPr>
        <p:txBody>
          <a:bodyPr/>
          <a:lstStyle/>
          <a:p>
            <a:r>
              <a:rPr kumimoji="1" lang="ja-JP" altLang="en-US" dirty="0" smtClean="0"/>
              <a:t>難しいことなんて考えなくていいよ</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dirty="0" smtClean="0"/>
              <a:t>VR</a:t>
            </a:r>
            <a:r>
              <a:rPr kumimoji="1" lang="ja-JP" altLang="en-US" dirty="0" smtClean="0"/>
              <a:t>コンテンツなんて相手に</a:t>
            </a:r>
            <a:endParaRPr kumimoji="1" lang="en-US" altLang="ja-JP" dirty="0" smtClean="0"/>
          </a:p>
          <a:p>
            <a:pPr marL="0" indent="0">
              <a:buNone/>
            </a:pPr>
            <a:endParaRPr kumimoji="1" lang="en-US" altLang="ja-JP" dirty="0" smtClean="0"/>
          </a:p>
          <a:p>
            <a:pPr marL="0" indent="0" algn="ctr">
              <a:buNone/>
            </a:pPr>
            <a:r>
              <a:rPr lang="ja-JP" altLang="en-US" sz="4000" dirty="0" smtClean="0"/>
              <a:t>「こんなの思いつかなかった」</a:t>
            </a:r>
            <a:endParaRPr lang="en-US" altLang="ja-JP" sz="4000" dirty="0" smtClean="0"/>
          </a:p>
          <a:p>
            <a:pPr marL="0" indent="0" algn="ctr">
              <a:buNone/>
            </a:pPr>
            <a:r>
              <a:rPr kumimoji="1" lang="ja-JP" altLang="en-US" sz="4000" dirty="0" smtClean="0"/>
              <a:t>「これもアリだな」</a:t>
            </a:r>
            <a:endParaRPr kumimoji="1" lang="en-US" altLang="ja-JP" sz="4000" dirty="0" smtClean="0"/>
          </a:p>
          <a:p>
            <a:pPr marL="0" indent="0" algn="ctr">
              <a:buNone/>
            </a:pPr>
            <a:endParaRPr lang="en-US" altLang="ja-JP" sz="4000" dirty="0"/>
          </a:p>
          <a:p>
            <a:pPr marL="0" indent="0">
              <a:buNone/>
            </a:pPr>
            <a:r>
              <a:rPr kumimoji="1" lang="ja-JP" altLang="en-US" dirty="0" err="1" smtClean="0"/>
              <a:t>って</a:t>
            </a:r>
            <a:r>
              <a:rPr kumimoji="1" lang="ja-JP" altLang="en-US" dirty="0" smtClean="0"/>
              <a:t>思わせれば勝ちなんですよ</a:t>
            </a:r>
            <a:r>
              <a:rPr kumimoji="1" lang="en-US" altLang="ja-JP" dirty="0" smtClean="0"/>
              <a:t>(</a:t>
            </a:r>
            <a:r>
              <a:rPr kumimoji="1" lang="ja-JP" altLang="en-US" dirty="0" smtClean="0"/>
              <a:t>勝ちとかないけど</a:t>
            </a:r>
            <a:r>
              <a:rPr kumimoji="1" lang="ja-JP" altLang="en-US" dirty="0" err="1" smtClean="0"/>
              <a:t>ｗ</a:t>
            </a:r>
            <a:r>
              <a:rPr kumimoji="1" lang="en-US" altLang="ja-JP" dirty="0" smtClean="0"/>
              <a:t>)</a:t>
            </a:r>
            <a:endParaRPr kumimoji="1" lang="ja-JP" altLang="en-US" dirty="0"/>
          </a:p>
        </p:txBody>
      </p:sp>
    </p:spTree>
    <p:extLst>
      <p:ext uri="{BB962C8B-B14F-4D97-AF65-F5344CB8AC3E}">
        <p14:creationId xmlns:p14="http://schemas.microsoft.com/office/powerpoint/2010/main" val="2661345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気もちは子供のまま</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kumimoji="1" lang="ja-JP" altLang="en-US" dirty="0" smtClean="0"/>
              <a:t>小さいときにこんなこと思ったことありませんか？</a:t>
            </a:r>
            <a:endParaRPr kumimoji="1" lang="en-US" altLang="ja-JP" dirty="0" smtClean="0"/>
          </a:p>
          <a:p>
            <a:pPr marL="0" indent="0">
              <a:buNone/>
            </a:pPr>
            <a:endParaRPr lang="en-US" altLang="ja-JP" dirty="0"/>
          </a:p>
          <a:p>
            <a:pPr marL="0" indent="0">
              <a:buNone/>
            </a:pPr>
            <a:r>
              <a:rPr kumimoji="1" lang="ja-JP" altLang="en-US" dirty="0" smtClean="0"/>
              <a:t>・あの遊びがこんなだったら・・・</a:t>
            </a:r>
            <a:endParaRPr kumimoji="1" lang="en-US" altLang="ja-JP" dirty="0" smtClean="0"/>
          </a:p>
          <a:p>
            <a:pPr marL="0" indent="0">
              <a:buNone/>
            </a:pPr>
            <a:r>
              <a:rPr lang="ja-JP" altLang="en-US" dirty="0" smtClean="0"/>
              <a:t>・テレビから人がでてきそう・・・</a:t>
            </a:r>
            <a:endParaRPr lang="en-US" altLang="ja-JP" dirty="0" smtClean="0"/>
          </a:p>
          <a:p>
            <a:pPr marL="0" indent="0">
              <a:buNone/>
            </a:pPr>
            <a:r>
              <a:rPr kumimoji="1" lang="ja-JP" altLang="en-US" dirty="0" smtClean="0"/>
              <a:t>・</a:t>
            </a:r>
            <a:r>
              <a:rPr lang="ja-JP" altLang="en-US" dirty="0"/>
              <a:t>真</a:t>
            </a:r>
            <a:r>
              <a:rPr lang="ja-JP" altLang="en-US" dirty="0" smtClean="0"/>
              <a:t>のデュエルをやってみたい</a:t>
            </a:r>
            <a:endParaRPr lang="en-US" altLang="ja-JP" dirty="0" smtClean="0"/>
          </a:p>
          <a:p>
            <a:pPr marL="0" indent="0">
              <a:buNone/>
            </a:pPr>
            <a:r>
              <a:rPr kumimoji="1" lang="ja-JP" altLang="en-US" dirty="0" smtClean="0"/>
              <a:t>・クロス！フュージョ</a:t>
            </a:r>
            <a:r>
              <a:rPr kumimoji="1" lang="en-US" altLang="ja-JP" dirty="0" smtClean="0"/>
              <a:t>…()</a:t>
            </a:r>
          </a:p>
          <a:p>
            <a:pPr marL="0" indent="0">
              <a:buNone/>
            </a:pPr>
            <a:endParaRPr kumimoji="1" lang="en-US" altLang="ja-JP" dirty="0" smtClean="0"/>
          </a:p>
          <a:p>
            <a:pPr marL="0" indent="0">
              <a:buNone/>
            </a:pPr>
            <a:r>
              <a:rPr lang="ja-JP" altLang="en-US" dirty="0" smtClean="0"/>
              <a:t>発想なんて自由</a:t>
            </a:r>
            <a:endParaRPr lang="en-US" altLang="ja-JP" dirty="0" smtClean="0"/>
          </a:p>
          <a:p>
            <a:pPr marL="0" indent="0">
              <a:buNone/>
            </a:pPr>
            <a:r>
              <a:rPr kumimoji="1" lang="ja-JP" altLang="en-US" dirty="0" smtClean="0"/>
              <a:t>ある</a:t>
            </a:r>
            <a:r>
              <a:rPr kumimoji="1" lang="ja-JP" altLang="en-US" dirty="0"/>
              <a:t>作品</a:t>
            </a:r>
            <a:r>
              <a:rPr kumimoji="1" lang="ja-JP" altLang="en-US" dirty="0" smtClean="0"/>
              <a:t>ではたたいてかぶってじゃんけんポンを勇者と悪魔でかっこよくしてました</a:t>
            </a:r>
            <a:r>
              <a:rPr kumimoji="1" lang="en-US" altLang="ja-JP" dirty="0" smtClean="0"/>
              <a:t>(</a:t>
            </a:r>
            <a:r>
              <a:rPr kumimoji="1" lang="ja-JP" altLang="en-US" dirty="0" smtClean="0"/>
              <a:t>実際血も噴出してた</a:t>
            </a:r>
            <a:r>
              <a:rPr kumimoji="1" lang="en-US" altLang="ja-JP" dirty="0" smtClean="0"/>
              <a:t>)</a:t>
            </a:r>
            <a:endParaRPr kumimoji="1" lang="ja-JP" altLang="en-US" dirty="0"/>
          </a:p>
        </p:txBody>
      </p:sp>
    </p:spTree>
    <p:extLst>
      <p:ext uri="{BB962C8B-B14F-4D97-AF65-F5344CB8AC3E}">
        <p14:creationId xmlns:p14="http://schemas.microsoft.com/office/powerpoint/2010/main" val="573867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なので</a:t>
            </a:r>
            <a:endParaRPr kumimoji="1" lang="ja-JP" altLang="en-US" dirty="0"/>
          </a:p>
        </p:txBody>
      </p:sp>
      <p:sp>
        <p:nvSpPr>
          <p:cNvPr id="3" name="コンテンツ プレースホルダー 2"/>
          <p:cNvSpPr>
            <a:spLocks noGrp="1"/>
          </p:cNvSpPr>
          <p:nvPr>
            <p:ph idx="1"/>
          </p:nvPr>
        </p:nvSpPr>
        <p:spPr>
          <a:xfrm>
            <a:off x="838200" y="2429129"/>
            <a:ext cx="10515600" cy="2243455"/>
          </a:xfrm>
        </p:spPr>
        <p:txBody>
          <a:bodyPr/>
          <a:lstStyle/>
          <a:p>
            <a:pPr marL="0" indent="0" algn="ctr">
              <a:buNone/>
            </a:pPr>
            <a:r>
              <a:rPr lang="en-US" altLang="ja-JP" dirty="0" smtClean="0"/>
              <a:t>VR</a:t>
            </a:r>
            <a:r>
              <a:rPr lang="ja-JP" altLang="en-US" dirty="0" smtClean="0"/>
              <a:t>はきっとなんでもできます。</a:t>
            </a:r>
            <a:endParaRPr lang="en-US" altLang="ja-JP" dirty="0" smtClean="0"/>
          </a:p>
          <a:p>
            <a:pPr marL="0" indent="0" algn="ctr">
              <a:buNone/>
            </a:pPr>
            <a:endParaRPr lang="en-US" altLang="ja-JP" dirty="0"/>
          </a:p>
          <a:p>
            <a:pPr marL="0" indent="0" algn="ctr">
              <a:buNone/>
            </a:pPr>
            <a:r>
              <a:rPr lang="ja-JP" altLang="en-US" sz="4800" dirty="0" smtClean="0"/>
              <a:t>自由に考えてみてください</a:t>
            </a:r>
            <a:endParaRPr lang="en-US" altLang="ja-JP" sz="4800" dirty="0" smtClean="0"/>
          </a:p>
          <a:p>
            <a:pPr marL="0" indent="0">
              <a:buNone/>
            </a:pP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3978205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おまけ</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おわり</a:t>
            </a:r>
            <a:endParaRPr kumimoji="1" lang="ja-JP" altLang="en-US" dirty="0"/>
          </a:p>
        </p:txBody>
      </p:sp>
    </p:spTree>
    <p:extLst>
      <p:ext uri="{BB962C8B-B14F-4D97-AF65-F5344CB8AC3E}">
        <p14:creationId xmlns:p14="http://schemas.microsoft.com/office/powerpoint/2010/main" val="3065668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4283" y="237535"/>
            <a:ext cx="10515600" cy="719396"/>
          </a:xfrm>
        </p:spPr>
        <p:txBody>
          <a:bodyPr/>
          <a:lstStyle/>
          <a:p>
            <a:r>
              <a:rPr lang="en-US" altLang="ja-JP" dirty="0" smtClean="0"/>
              <a:t>clone</a:t>
            </a:r>
            <a:r>
              <a:rPr lang="ja-JP" altLang="en-US" dirty="0" smtClean="0"/>
              <a:t>してみよう</a:t>
            </a:r>
            <a:r>
              <a:rPr lang="en-US" altLang="ja-JP" dirty="0" smtClean="0"/>
              <a:t>(URL</a:t>
            </a:r>
            <a:r>
              <a:rPr lang="ja-JP" altLang="en-US" dirty="0" smtClean="0"/>
              <a:t>編</a:t>
            </a:r>
            <a:r>
              <a:rPr lang="en-US" altLang="ja-JP" dirty="0" smtClean="0"/>
              <a:t>)</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83" y="956931"/>
            <a:ext cx="7450244" cy="5567547"/>
          </a:xfrm>
          <a:prstGeom prst="rect">
            <a:avLst/>
          </a:prstGeom>
        </p:spPr>
      </p:pic>
      <p:sp>
        <p:nvSpPr>
          <p:cNvPr id="4" name="楕円 3"/>
          <p:cNvSpPr/>
          <p:nvPr/>
        </p:nvSpPr>
        <p:spPr>
          <a:xfrm>
            <a:off x="274673" y="988829"/>
            <a:ext cx="659219" cy="60605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6" name="直線矢印コネクタ 5"/>
          <p:cNvCxnSpPr>
            <a:endCxn id="4" idx="6"/>
          </p:cNvCxnSpPr>
          <p:nvPr/>
        </p:nvCxnSpPr>
        <p:spPr>
          <a:xfrm flipH="1" flipV="1">
            <a:off x="933892" y="1291857"/>
            <a:ext cx="7444564" cy="13131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8378456" y="1594885"/>
            <a:ext cx="3551274" cy="2934585"/>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sz="3200" dirty="0"/>
              <a:t>まずは画面左上のフォルダマークをクリック</a:t>
            </a:r>
          </a:p>
        </p:txBody>
      </p:sp>
    </p:spTree>
    <p:extLst>
      <p:ext uri="{BB962C8B-B14F-4D97-AF65-F5344CB8AC3E}">
        <p14:creationId xmlns:p14="http://schemas.microsoft.com/office/powerpoint/2010/main" val="227051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6182" y="173740"/>
            <a:ext cx="10515600" cy="1017108"/>
          </a:xfrm>
        </p:spPr>
        <p:txBody>
          <a:bodyPr/>
          <a:lstStyle/>
          <a:p>
            <a:r>
              <a:rPr kumimoji="1" lang="en-US" altLang="ja-JP" dirty="0" smtClean="0"/>
              <a:t>clone</a:t>
            </a:r>
            <a:r>
              <a:rPr kumimoji="1" lang="ja-JP" altLang="en-US" dirty="0" smtClean="0"/>
              <a:t>してみよう</a:t>
            </a:r>
            <a:r>
              <a:rPr kumimoji="1" lang="en-US" altLang="ja-JP" dirty="0" smtClean="0"/>
              <a:t>(URL</a:t>
            </a:r>
            <a:r>
              <a:rPr kumimoji="1" lang="ja-JP" altLang="en-US" dirty="0" smtClean="0"/>
              <a:t>編</a:t>
            </a:r>
            <a:r>
              <a:rPr kumimoji="1" lang="en-US" altLang="ja-JP" dirty="0" smtClean="0"/>
              <a:t>)</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26" y="1190848"/>
            <a:ext cx="8112198" cy="4807091"/>
          </a:xfrm>
          <a:prstGeom prst="rect">
            <a:avLst/>
          </a:prstGeom>
        </p:spPr>
      </p:pic>
      <p:sp>
        <p:nvSpPr>
          <p:cNvPr id="5" name="角丸四角形 4"/>
          <p:cNvSpPr/>
          <p:nvPr/>
        </p:nvSpPr>
        <p:spPr>
          <a:xfrm>
            <a:off x="2583121" y="4661483"/>
            <a:ext cx="3444949" cy="1998921"/>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さっきコピーしてきた</a:t>
            </a:r>
            <a:r>
              <a:rPr kumimoji="1" lang="en-US" altLang="ja-JP" sz="3200" dirty="0" smtClean="0"/>
              <a:t>URL</a:t>
            </a:r>
            <a:r>
              <a:rPr kumimoji="1" lang="ja-JP" altLang="en-US" sz="3200" dirty="0" smtClean="0"/>
              <a:t>をここに貼ってネ</a:t>
            </a:r>
            <a:endParaRPr kumimoji="1" lang="ja-JP" altLang="en-US" sz="3200" dirty="0"/>
          </a:p>
        </p:txBody>
      </p:sp>
      <p:sp>
        <p:nvSpPr>
          <p:cNvPr id="6" name="楕円 5"/>
          <p:cNvSpPr/>
          <p:nvPr/>
        </p:nvSpPr>
        <p:spPr>
          <a:xfrm>
            <a:off x="5220586" y="2280684"/>
            <a:ext cx="2732568" cy="393404"/>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8" name="直線矢印コネクタ 7"/>
          <p:cNvCxnSpPr>
            <a:stCxn id="5" idx="0"/>
            <a:endCxn id="6" idx="4"/>
          </p:cNvCxnSpPr>
          <p:nvPr/>
        </p:nvCxnSpPr>
        <p:spPr>
          <a:xfrm flipV="1">
            <a:off x="4305596" y="2674088"/>
            <a:ext cx="2281274" cy="19873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角丸四角形 10"/>
          <p:cNvSpPr/>
          <p:nvPr/>
        </p:nvSpPr>
        <p:spPr>
          <a:xfrm>
            <a:off x="8615326" y="173740"/>
            <a:ext cx="3444949" cy="2250483"/>
          </a:xfrm>
          <a:prstGeom prst="roundRect">
            <a:avLst/>
          </a:prstGeom>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smtClean="0"/>
              <a:t>clone</a:t>
            </a:r>
            <a:r>
              <a:rPr lang="ja-JP" altLang="en-US" sz="3200" dirty="0" smtClean="0"/>
              <a:t>したいリポジトリをどのファイルに作るかを選びます</a:t>
            </a:r>
            <a:endParaRPr kumimoji="1" lang="ja-JP" altLang="en-US" sz="3200" dirty="0"/>
          </a:p>
        </p:txBody>
      </p:sp>
      <p:cxnSp>
        <p:nvCxnSpPr>
          <p:cNvPr id="12" name="直線矢印コネクタ 11"/>
          <p:cNvCxnSpPr>
            <a:stCxn id="11" idx="1"/>
          </p:cNvCxnSpPr>
          <p:nvPr/>
        </p:nvCxnSpPr>
        <p:spPr>
          <a:xfrm flipH="1">
            <a:off x="6551356" y="1298982"/>
            <a:ext cx="2063970" cy="69993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8615325" y="4409921"/>
            <a:ext cx="3444949" cy="2250483"/>
          </a:xfrm>
          <a:prstGeom prst="round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smtClean="0"/>
              <a:t>全部終わったらココをクリック</a:t>
            </a:r>
            <a:endParaRPr lang="en-US" altLang="ja-JP" sz="3200" dirty="0" smtClean="0"/>
          </a:p>
          <a:p>
            <a:pPr algn="ctr"/>
            <a:endParaRPr kumimoji="1" lang="en-US" altLang="ja-JP" sz="3200" dirty="0"/>
          </a:p>
          <a:p>
            <a:pPr algn="ctr"/>
            <a:r>
              <a:rPr lang="ja-JP" altLang="en-US" sz="3200" dirty="0" smtClean="0"/>
              <a:t>これで完了</a:t>
            </a:r>
            <a:endParaRPr kumimoji="1" lang="ja-JP" altLang="en-US" sz="3200" dirty="0"/>
          </a:p>
        </p:txBody>
      </p:sp>
      <p:sp>
        <p:nvSpPr>
          <p:cNvPr id="17" name="楕円 16"/>
          <p:cNvSpPr/>
          <p:nvPr/>
        </p:nvSpPr>
        <p:spPr>
          <a:xfrm>
            <a:off x="7112960" y="3088757"/>
            <a:ext cx="1292004" cy="455054"/>
          </a:xfrm>
          <a:prstGeom prst="ellipse">
            <a:avLst/>
          </a:prstGeom>
          <a:noFill/>
          <a:ln w="38100">
            <a:solidFill>
              <a:srgbClr val="00B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8" name="直線矢印コネクタ 17"/>
          <p:cNvCxnSpPr>
            <a:stCxn id="16" idx="0"/>
            <a:endCxn id="17" idx="5"/>
          </p:cNvCxnSpPr>
          <p:nvPr/>
        </p:nvCxnSpPr>
        <p:spPr>
          <a:xfrm flipH="1" flipV="1">
            <a:off x="8215754" y="3477170"/>
            <a:ext cx="2122046" cy="9327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14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698131"/>
          </a:xfrm>
        </p:spPr>
        <p:txBody>
          <a:bodyPr/>
          <a:lstStyle/>
          <a:p>
            <a:r>
              <a:rPr kumimoji="1" lang="en-US" altLang="ja-JP" dirty="0" smtClean="0"/>
              <a:t>clone</a:t>
            </a:r>
            <a:r>
              <a:rPr kumimoji="1" lang="ja-JP" altLang="en-US" dirty="0" smtClean="0"/>
              <a:t>してみよう</a:t>
            </a:r>
            <a:r>
              <a:rPr kumimoji="1" lang="en-US" altLang="ja-JP" dirty="0" smtClean="0"/>
              <a:t>(</a:t>
            </a:r>
            <a:r>
              <a:rPr kumimoji="1" lang="ja-JP" altLang="en-US" dirty="0" smtClean="0"/>
              <a:t>なんか簡単なやつ</a:t>
            </a:r>
            <a:r>
              <a:rPr kumimoji="1" lang="en-US" altLang="ja-JP" dirty="0" smtClean="0"/>
              <a:t>)</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93" y="1807535"/>
            <a:ext cx="7681802" cy="4538550"/>
          </a:xfrm>
          <a:prstGeom prst="rect">
            <a:avLst/>
          </a:prstGeom>
        </p:spPr>
      </p:pic>
      <p:sp>
        <p:nvSpPr>
          <p:cNvPr id="4" name="角丸四角形 3"/>
          <p:cNvSpPr/>
          <p:nvPr/>
        </p:nvSpPr>
        <p:spPr>
          <a:xfrm>
            <a:off x="8133907" y="1222744"/>
            <a:ext cx="3678865" cy="1850065"/>
          </a:xfrm>
          <a:prstGeom prst="roundRect">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ここは前のやつと一緒</a:t>
            </a:r>
            <a:endParaRPr kumimoji="1" lang="ja-JP" altLang="en-US" sz="3200" dirty="0"/>
          </a:p>
        </p:txBody>
      </p:sp>
      <p:cxnSp>
        <p:nvCxnSpPr>
          <p:cNvPr id="6" name="直線矢印コネクタ 5"/>
          <p:cNvCxnSpPr>
            <a:stCxn id="4" idx="1"/>
          </p:cNvCxnSpPr>
          <p:nvPr/>
        </p:nvCxnSpPr>
        <p:spPr>
          <a:xfrm flipH="1">
            <a:off x="6283842" y="2147777"/>
            <a:ext cx="1850065" cy="52099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8016949" y="3700130"/>
            <a:ext cx="4051004" cy="293458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err="1" smtClean="0"/>
              <a:t>KIESpro</a:t>
            </a:r>
            <a:r>
              <a:rPr kumimoji="1" lang="ja-JP" altLang="en-US" sz="3200" dirty="0" smtClean="0"/>
              <a:t>の中にあるリポジトリを選ぶならここから選んでもオッケー</a:t>
            </a:r>
            <a:endParaRPr kumimoji="1" lang="ja-JP" altLang="en-US" sz="3200" dirty="0"/>
          </a:p>
        </p:txBody>
      </p:sp>
      <p:cxnSp>
        <p:nvCxnSpPr>
          <p:cNvPr id="9" name="直線矢印コネクタ 8"/>
          <p:cNvCxnSpPr>
            <a:stCxn id="8" idx="1"/>
          </p:cNvCxnSpPr>
          <p:nvPr/>
        </p:nvCxnSpPr>
        <p:spPr>
          <a:xfrm flipH="1" flipV="1">
            <a:off x="6283842" y="3923414"/>
            <a:ext cx="1733107" cy="124400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652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6935" y="2810613"/>
            <a:ext cx="10515600" cy="1325563"/>
          </a:xfrm>
        </p:spPr>
        <p:txBody>
          <a:bodyPr>
            <a:noAutofit/>
          </a:bodyPr>
          <a:lstStyle/>
          <a:p>
            <a:pPr algn="ctr"/>
            <a:r>
              <a:rPr kumimoji="1" lang="en-US" altLang="ja-JP" sz="6600" dirty="0" smtClean="0"/>
              <a:t>clone</a:t>
            </a:r>
            <a:r>
              <a:rPr kumimoji="1" lang="ja-JP" altLang="en-US" sz="6600" dirty="0" smtClean="0"/>
              <a:t>できたらさっそく</a:t>
            </a:r>
            <a:r>
              <a:rPr kumimoji="1" lang="en-US" altLang="ja-JP" sz="6600" dirty="0" smtClean="0"/>
              <a:t/>
            </a:r>
            <a:br>
              <a:rPr kumimoji="1" lang="en-US" altLang="ja-JP" sz="6600" dirty="0" smtClean="0"/>
            </a:br>
            <a:r>
              <a:rPr kumimoji="1" lang="ja-JP" altLang="en-US" sz="6600" dirty="0" smtClean="0"/>
              <a:t>開いてみよう</a:t>
            </a:r>
            <a:endParaRPr kumimoji="1" lang="ja-JP" altLang="en-US" sz="6600" dirty="0"/>
          </a:p>
        </p:txBody>
      </p:sp>
      <p:sp>
        <p:nvSpPr>
          <p:cNvPr id="3" name="タイトル 1"/>
          <p:cNvSpPr txBox="1">
            <a:spLocks/>
          </p:cNvSpPr>
          <p:nvPr/>
        </p:nvSpPr>
        <p:spPr>
          <a:xfrm>
            <a:off x="2489790" y="535533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t>次</a:t>
            </a:r>
            <a:r>
              <a:rPr lang="ja-JP" altLang="en-US" sz="2400" dirty="0" smtClean="0"/>
              <a:t>は</a:t>
            </a:r>
            <a:r>
              <a:rPr lang="en-US" altLang="ja-JP" sz="2400" dirty="0" smtClean="0"/>
              <a:t>pull</a:t>
            </a:r>
            <a:r>
              <a:rPr lang="ja-JP" altLang="en-US" sz="2400" dirty="0" smtClean="0"/>
              <a:t>いきます</a:t>
            </a:r>
            <a:r>
              <a:rPr lang="en-US" altLang="ja-JP" sz="2400" dirty="0" smtClean="0"/>
              <a:t>........</a:t>
            </a:r>
            <a:endParaRPr lang="ja-JP" altLang="en-US" sz="2400" dirty="0"/>
          </a:p>
        </p:txBody>
      </p:sp>
    </p:spTree>
    <p:extLst>
      <p:ext uri="{BB962C8B-B14F-4D97-AF65-F5344CB8AC3E}">
        <p14:creationId xmlns:p14="http://schemas.microsoft.com/office/powerpoint/2010/main" val="75606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p:cNvSpPr>
            <a:spLocks noGrp="1"/>
          </p:cNvSpPr>
          <p:nvPr>
            <p:ph type="body" orient="vert" idx="1"/>
          </p:nvPr>
        </p:nvSpPr>
        <p:spPr>
          <a:xfrm>
            <a:off x="636181" y="350874"/>
            <a:ext cx="10515600" cy="1148317"/>
          </a:xfrm>
        </p:spPr>
        <p:txBody>
          <a:bodyPr vert="horz"/>
          <a:lstStyle/>
          <a:p>
            <a:pPr marL="0" indent="0">
              <a:buNone/>
            </a:pPr>
            <a:r>
              <a:rPr kumimoji="1" lang="ja-JP" altLang="en-US" dirty="0" smtClean="0"/>
              <a:t>・</a:t>
            </a:r>
            <a:r>
              <a:rPr kumimoji="1" lang="en-US" altLang="ja-JP" dirty="0" smtClean="0"/>
              <a:t>pull</a:t>
            </a:r>
          </a:p>
          <a:p>
            <a:pPr marL="0" indent="0">
              <a:buNone/>
            </a:pPr>
            <a:r>
              <a:rPr lang="en-US" altLang="ja-JP" dirty="0" smtClean="0"/>
              <a:t>  </a:t>
            </a:r>
            <a:r>
              <a:rPr lang="ja-JP" altLang="en-US" dirty="0" smtClean="0"/>
              <a:t>リモートからローカルに持ってくる</a:t>
            </a:r>
            <a:endParaRPr lang="en-US" altLang="ja-JP" dirty="0"/>
          </a:p>
          <a:p>
            <a:pPr marL="0" indent="0">
              <a:buNone/>
            </a:pPr>
            <a:endParaRPr lang="en-US" altLang="ja-JP" dirty="0"/>
          </a:p>
          <a:p>
            <a:pPr marL="0" indent="0">
              <a:buNone/>
            </a:pPr>
            <a:endParaRPr kumimoji="1" lang="en-US" altLang="ja-JP" dirty="0" smtClean="0"/>
          </a:p>
          <a:p>
            <a:pPr marL="0" indent="0">
              <a:buNone/>
            </a:pPr>
            <a:endParaRPr lang="en-US" altLang="ja-JP"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142" y="1283069"/>
            <a:ext cx="9207565" cy="5287851"/>
          </a:xfrm>
          <a:prstGeom prst="rect">
            <a:avLst/>
          </a:prstGeom>
        </p:spPr>
      </p:pic>
      <p:sp>
        <p:nvSpPr>
          <p:cNvPr id="4" name="楕円 3"/>
          <p:cNvSpPr/>
          <p:nvPr/>
        </p:nvSpPr>
        <p:spPr>
          <a:xfrm>
            <a:off x="4994380" y="1499191"/>
            <a:ext cx="659219" cy="606056"/>
          </a:xfrm>
          <a:prstGeom prst="ellipse">
            <a:avLst/>
          </a:prstGeom>
          <a:noFill/>
          <a:ln w="571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660368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946</TotalTime>
  <Words>1646</Words>
  <Application>Microsoft Office PowerPoint</Application>
  <PresentationFormat>ワイド画面</PresentationFormat>
  <Paragraphs>308</Paragraphs>
  <Slides>49</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HGS創英ﾌﾟﾚｾﾞﾝｽEB</vt:lpstr>
      <vt:lpstr>游ゴシック</vt:lpstr>
      <vt:lpstr>游ゴシック Light</vt:lpstr>
      <vt:lpstr>Arial</vt:lpstr>
      <vt:lpstr>Office テーマ</vt:lpstr>
      <vt:lpstr>GitKraken Study</vt:lpstr>
      <vt:lpstr>今日やること</vt:lpstr>
      <vt:lpstr>まずはclone</vt:lpstr>
      <vt:lpstr>cloneしたいリポジトリURLを持ってくる</vt:lpstr>
      <vt:lpstr>cloneしてみよう(URL編)</vt:lpstr>
      <vt:lpstr>cloneしてみよう(URL編)</vt:lpstr>
      <vt:lpstr>cloneしてみよう(なんか簡単なやつ)</vt:lpstr>
      <vt:lpstr>cloneできたらさっそく 開いてみよう</vt:lpstr>
      <vt:lpstr>PowerPoint プレゼンテーション</vt:lpstr>
      <vt:lpstr>PowerPoint プレゼンテーション</vt:lpstr>
      <vt:lpstr>pullしたファイルを開いてみよう</vt:lpstr>
      <vt:lpstr>さぁcommit(綴りあってる？)だ</vt:lpstr>
      <vt:lpstr>commit♪commit♪</vt:lpstr>
      <vt:lpstr>さぁcommitだ</vt:lpstr>
      <vt:lpstr>多分こんな感じ</vt:lpstr>
      <vt:lpstr>さぁpushです</vt:lpstr>
      <vt:lpstr>これで更新記録がリモートにいきました</vt:lpstr>
      <vt:lpstr>branchを切っていきます</vt:lpstr>
      <vt:lpstr>branchを切っていきます</vt:lpstr>
      <vt:lpstr>もうこれ読んで</vt:lpstr>
      <vt:lpstr>では早速</vt:lpstr>
      <vt:lpstr>branch名を決めよう</vt:lpstr>
      <vt:lpstr>専用の作業場の完成です</vt:lpstr>
      <vt:lpstr>確認作業</vt:lpstr>
      <vt:lpstr>branchはまだローカルでだけ</vt:lpstr>
      <vt:lpstr>リモートにpush</vt:lpstr>
      <vt:lpstr>確認作業</vt:lpstr>
      <vt:lpstr>マージって？</vt:lpstr>
      <vt:lpstr>マージをするには</vt:lpstr>
      <vt:lpstr>マージします</vt:lpstr>
      <vt:lpstr>プルリクを飛ばす</vt:lpstr>
      <vt:lpstr>プルリク</vt:lpstr>
      <vt:lpstr>プルリクの了承・拒否</vt:lpstr>
      <vt:lpstr>プルリクの了承・拒否</vt:lpstr>
      <vt:lpstr>プルリクの(ry</vt:lpstr>
      <vt:lpstr>プルリク(ry(追記)</vt:lpstr>
      <vt:lpstr>マージラストです</vt:lpstr>
      <vt:lpstr>以上になります</vt:lpstr>
      <vt:lpstr>END</vt:lpstr>
      <vt:lpstr>おまけ</vt:lpstr>
      <vt:lpstr>こんなの知ってますか？</vt:lpstr>
      <vt:lpstr>ここに注目</vt:lpstr>
      <vt:lpstr>わかったかな？</vt:lpstr>
      <vt:lpstr>つまりはですね</vt:lpstr>
      <vt:lpstr>これをやれなんて言いません</vt:lpstr>
      <vt:lpstr>難しいことなんて考えなくていいよ</vt:lpstr>
      <vt:lpstr>気もちは子供のまま</vt:lpstr>
      <vt:lpstr>なので</vt:lpstr>
      <vt:lpstr>おまけ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図書館検索システム</dc:title>
  <dc:creator>yomogizawa ryo</dc:creator>
  <cp:lastModifiedBy>yomogizawa ryo</cp:lastModifiedBy>
  <cp:revision>70</cp:revision>
  <cp:lastPrinted>2018-05-28T03:30:38Z</cp:lastPrinted>
  <dcterms:created xsi:type="dcterms:W3CDTF">2018-05-06T23:56:03Z</dcterms:created>
  <dcterms:modified xsi:type="dcterms:W3CDTF">2018-07-05T07:25:13Z</dcterms:modified>
</cp:coreProperties>
</file>